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Crimson Pro"/>
      <p:regular r:id="rId24"/>
    </p:embeddedFont>
    <p:embeddedFont>
      <p:font typeface="Crimson Pro"/>
      <p:regular r:id="rId25"/>
    </p:embeddedFont>
    <p:embeddedFont>
      <p:font typeface="Crimson Pro"/>
      <p:regular r:id="rId26"/>
    </p:embeddedFont>
    <p:embeddedFont>
      <p:font typeface="Crimson Pro"/>
      <p:regular r:id="rId27"/>
    </p:embeddedFont>
    <p:embeddedFont>
      <p:font typeface="Open Sans"/>
      <p:regular r:id="rId28"/>
    </p:embeddedFont>
    <p:embeddedFont>
      <p:font typeface="Open Sans"/>
      <p:regular r:id="rId29"/>
    </p:embeddedFont>
    <p:embeddedFont>
      <p:font typeface="Open Sans"/>
      <p:regular r:id="rId30"/>
    </p:embeddedFont>
    <p:embeddedFont>
      <p:font typeface="Open Sans"/>
      <p:regular r:id="rId3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 Id="rId28" Type="http://schemas.openxmlformats.org/officeDocument/2006/relationships/font" Target="fonts/font5.fntdata"/><Relationship Id="rId29" Type="http://schemas.openxmlformats.org/officeDocument/2006/relationships/font" Target="fonts/font6.fntdata"/><Relationship Id="rId30" Type="http://schemas.openxmlformats.org/officeDocument/2006/relationships/font" Target="fonts/font7.fntdata"/><Relationship Id="rId3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slideLayout" Target="../slideLayouts/slideLayout14.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98508"/>
            <a:ext cx="7194947"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Credit Card Churn User Prediction</a:t>
            </a:r>
            <a:endParaRPr lang="en-US" sz="3900" dirty="0"/>
          </a:p>
        </p:txBody>
      </p:sp>
      <p:sp>
        <p:nvSpPr>
          <p:cNvPr id="4" name="Text 1"/>
          <p:cNvSpPr/>
          <p:nvPr/>
        </p:nvSpPr>
        <p:spPr>
          <a:xfrm>
            <a:off x="6280190" y="2316242"/>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5" name="Text 2"/>
          <p:cNvSpPr/>
          <p:nvPr/>
        </p:nvSpPr>
        <p:spPr>
          <a:xfrm>
            <a:off x="6280190" y="2857024"/>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This report explains how a machine learning (ML) model was used to predict which credit card customers might stop using the service. It looks at customer data to find signs of possible churn, helping businesses take steps to keep those customers and reduce losses.</a:t>
            </a:r>
            <a:endParaRPr lang="en-US" sz="1550" dirty="0"/>
          </a:p>
        </p:txBody>
      </p:sp>
      <p:sp>
        <p:nvSpPr>
          <p:cNvPr id="6" name="Text 3"/>
          <p:cNvSpPr/>
          <p:nvPr/>
        </p:nvSpPr>
        <p:spPr>
          <a:xfrm>
            <a:off x="6280190" y="435042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          </a:t>
            </a:r>
            <a:endParaRPr lang="en-US" sz="1550" dirty="0"/>
          </a:p>
        </p:txBody>
      </p:sp>
      <p:sp>
        <p:nvSpPr>
          <p:cNvPr id="7" name="Text 4"/>
          <p:cNvSpPr/>
          <p:nvPr/>
        </p:nvSpPr>
        <p:spPr>
          <a:xfrm>
            <a:off x="6280190" y="4891207"/>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Presented by:                                                          </a:t>
            </a:r>
            <a:endParaRPr lang="en-US" sz="1550" dirty="0"/>
          </a:p>
        </p:txBody>
      </p:sp>
      <p:sp>
        <p:nvSpPr>
          <p:cNvPr id="8" name="Text 5"/>
          <p:cNvSpPr/>
          <p:nvPr/>
        </p:nvSpPr>
        <p:spPr>
          <a:xfrm>
            <a:off x="6280190" y="543198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 Romit Soni                                                          </a:t>
            </a:r>
            <a:endParaRPr lang="en-US" sz="1550" dirty="0"/>
          </a:p>
        </p:txBody>
      </p:sp>
      <p:sp>
        <p:nvSpPr>
          <p:cNvPr id="9" name="Text 6"/>
          <p:cNvSpPr/>
          <p:nvPr/>
        </p:nvSpPr>
        <p:spPr>
          <a:xfrm>
            <a:off x="6280190" y="5972770"/>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10" name="Text 7"/>
          <p:cNvSpPr/>
          <p:nvPr/>
        </p:nvSpPr>
        <p:spPr>
          <a:xfrm>
            <a:off x="6280190" y="6513552"/>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GitHub Link: </a:t>
            </a:r>
            <a:pPr algn="l" indent="0" marL="0">
              <a:lnSpc>
                <a:spcPts val="2500"/>
              </a:lnSpc>
              <a:buNone/>
            </a:pPr>
            <a:r>
              <a:rPr lang="en-US" sz="1550" dirty="0">
                <a:solidFill>
                  <a:srgbClr val="443728"/>
                </a:solidFill>
                <a:highlight>
                  <a:srgbClr val="F2EFED"/>
                </a:highlight>
                <a:latin typeface="Consolas" pitchFamily="34" charset="0"/>
                <a:ea typeface="Consolas" pitchFamily="34" charset="-122"/>
                <a:cs typeface="Consolas" pitchFamily="34" charset="-120"/>
              </a:rPr>
              <a:t>https://github.com/romitsoni/credit-card-churn-analysis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2126" y="2881789"/>
            <a:ext cx="4990148" cy="2466023"/>
          </a:xfrm>
          <a:prstGeom prst="rect">
            <a:avLst/>
          </a:prstGeom>
        </p:spPr>
      </p:pic>
      <p:sp>
        <p:nvSpPr>
          <p:cNvPr id="4" name="Text 0"/>
          <p:cNvSpPr/>
          <p:nvPr/>
        </p:nvSpPr>
        <p:spPr>
          <a:xfrm>
            <a:off x="793790" y="1987629"/>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Behavioral Insights</a:t>
            </a:r>
            <a:endParaRPr lang="en-US" sz="3900" dirty="0"/>
          </a:p>
        </p:txBody>
      </p:sp>
      <p:sp>
        <p:nvSpPr>
          <p:cNvPr id="5" name="Text 1"/>
          <p:cNvSpPr/>
          <p:nvPr/>
        </p:nvSpPr>
        <p:spPr>
          <a:xfrm>
            <a:off x="1438632" y="290536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Activity Level Impact</a:t>
            </a:r>
            <a:endParaRPr lang="en-US" sz="1950" dirty="0"/>
          </a:p>
        </p:txBody>
      </p:sp>
      <p:sp>
        <p:nvSpPr>
          <p:cNvPr id="6" name="Text 2"/>
          <p:cNvSpPr/>
          <p:nvPr/>
        </p:nvSpPr>
        <p:spPr>
          <a:xfrm>
            <a:off x="1438632" y="3334583"/>
            <a:ext cx="3009305" cy="1905238"/>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Highly active customers are more likely to stay. Low activity customers churn the most. Shows that customer engagement plays a big role in retention.</a:t>
            </a:r>
            <a:endParaRPr lang="en-US" sz="1550" dirty="0"/>
          </a:p>
        </p:txBody>
      </p:sp>
      <p:sp>
        <p:nvSpPr>
          <p:cNvPr id="7" name="Text 3"/>
          <p:cNvSpPr/>
          <p:nvPr/>
        </p:nvSpPr>
        <p:spPr>
          <a:xfrm>
            <a:off x="5340787" y="290536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Product Count Effect</a:t>
            </a:r>
            <a:endParaRPr lang="en-US" sz="1950" dirty="0"/>
          </a:p>
        </p:txBody>
      </p:sp>
      <p:sp>
        <p:nvSpPr>
          <p:cNvPr id="8" name="Text 4"/>
          <p:cNvSpPr/>
          <p:nvPr/>
        </p:nvSpPr>
        <p:spPr>
          <a:xfrm>
            <a:off x="5340787" y="3334583"/>
            <a:ext cx="3009424" cy="1905238"/>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Customers with only 1 product have the highest churn. Churn decreases as product count increases. Suggests that offering more products can improve loyalty.</a:t>
            </a:r>
            <a:endParaRPr lang="en-US" sz="1550" dirty="0"/>
          </a:p>
        </p:txBody>
      </p:sp>
      <p:sp>
        <p:nvSpPr>
          <p:cNvPr id="9" name="Text 5"/>
          <p:cNvSpPr/>
          <p:nvPr/>
        </p:nvSpPr>
        <p:spPr>
          <a:xfrm>
            <a:off x="1438632" y="5636657"/>
            <a:ext cx="6911578"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CFA">
              <a:alpha val="85000"/>
            </a:srgbClr>
          </a:solidFill>
          <a:ln/>
        </p:spPr>
      </p:sp>
      <p:sp>
        <p:nvSpPr>
          <p:cNvPr id="4" name="Text 1"/>
          <p:cNvSpPr/>
          <p:nvPr/>
        </p:nvSpPr>
        <p:spPr>
          <a:xfrm>
            <a:off x="793790" y="757952"/>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Correlation Analysis</a:t>
            </a:r>
            <a:endParaRPr lang="en-US" sz="3900" dirty="0"/>
          </a:p>
        </p:txBody>
      </p:sp>
      <p:sp>
        <p:nvSpPr>
          <p:cNvPr id="5" name="Text 2"/>
          <p:cNvSpPr/>
          <p:nvPr/>
        </p:nvSpPr>
        <p:spPr>
          <a:xfrm>
            <a:off x="793790" y="1675686"/>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6" name="Text 3"/>
          <p:cNvSpPr/>
          <p:nvPr/>
        </p:nvSpPr>
        <p:spPr>
          <a:xfrm>
            <a:off x="793790" y="2414826"/>
            <a:ext cx="3156109"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Filtered Correlation Heatmap:</a:t>
            </a:r>
            <a:endParaRPr lang="en-US" sz="1950" dirty="0"/>
          </a:p>
        </p:txBody>
      </p:sp>
      <p:sp>
        <p:nvSpPr>
          <p:cNvPr id="7" name="Text 4"/>
          <p:cNvSpPr/>
          <p:nvPr/>
        </p:nvSpPr>
        <p:spPr>
          <a:xfrm>
            <a:off x="793790" y="2923342"/>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Shows only strong relationships (correlation above 0.15)</a:t>
            </a:r>
            <a:endParaRPr lang="en-US" sz="1550" dirty="0"/>
          </a:p>
        </p:txBody>
      </p:sp>
      <p:sp>
        <p:nvSpPr>
          <p:cNvPr id="8" name="Text 5"/>
          <p:cNvSpPr/>
          <p:nvPr/>
        </p:nvSpPr>
        <p:spPr>
          <a:xfrm>
            <a:off x="793790" y="3310295"/>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Helps focus on patterns that matter most</a:t>
            </a:r>
            <a:endParaRPr lang="en-US" sz="1550" dirty="0"/>
          </a:p>
        </p:txBody>
      </p:sp>
      <p:sp>
        <p:nvSpPr>
          <p:cNvPr id="9" name="Text 6"/>
          <p:cNvSpPr/>
          <p:nvPr/>
        </p:nvSpPr>
        <p:spPr>
          <a:xfrm>
            <a:off x="793790" y="369724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Reveals how features like balance or salary relate to churn</a:t>
            </a:r>
            <a:endParaRPr lang="en-US" sz="1550" dirty="0"/>
          </a:p>
        </p:txBody>
      </p:sp>
      <p:sp>
        <p:nvSpPr>
          <p:cNvPr id="10" name="Text 7"/>
          <p:cNvSpPr/>
          <p:nvPr/>
        </p:nvSpPr>
        <p:spPr>
          <a:xfrm>
            <a:off x="793790" y="408420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Hides weak or unimportant connections to reduce confusion</a:t>
            </a:r>
            <a:endParaRPr lang="en-US" sz="1550" dirty="0"/>
          </a:p>
        </p:txBody>
      </p:sp>
      <p:pic>
        <p:nvPicPr>
          <p:cNvPr id="11" name="Image 1" descr="preencoded.png">    </p:cNvPr>
          <p:cNvPicPr>
            <a:picLocks noChangeAspect="1"/>
          </p:cNvPicPr>
          <p:nvPr/>
        </p:nvPicPr>
        <p:blipFill>
          <a:blip r:embed="rId2"/>
          <a:stretch>
            <a:fillRect/>
          </a:stretch>
        </p:blipFill>
        <p:spPr>
          <a:xfrm>
            <a:off x="7564874" y="2439710"/>
            <a:ext cx="6279356" cy="48086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704183"/>
          </a:xfrm>
          <a:prstGeom prst="rect">
            <a:avLst/>
          </a:prstGeom>
        </p:spPr>
      </p:pic>
      <p:sp>
        <p:nvSpPr>
          <p:cNvPr id="3" name="Shape 0"/>
          <p:cNvSpPr/>
          <p:nvPr/>
        </p:nvSpPr>
        <p:spPr>
          <a:xfrm>
            <a:off x="0" y="0"/>
            <a:ext cx="14630400" cy="8704183"/>
          </a:xfrm>
          <a:prstGeom prst="rect">
            <a:avLst/>
          </a:prstGeom>
          <a:solidFill>
            <a:srgbClr val="FFFCFA">
              <a:alpha val="85000"/>
            </a:srgbClr>
          </a:solidFill>
          <a:ln/>
        </p:spPr>
      </p:sp>
      <p:sp>
        <p:nvSpPr>
          <p:cNvPr id="4" name="Text 1"/>
          <p:cNvSpPr/>
          <p:nvPr/>
        </p:nvSpPr>
        <p:spPr>
          <a:xfrm>
            <a:off x="572453" y="393502"/>
            <a:ext cx="4711898" cy="447199"/>
          </a:xfrm>
          <a:prstGeom prst="rect">
            <a:avLst/>
          </a:prstGeom>
          <a:noFill/>
          <a:ln/>
        </p:spPr>
        <p:txBody>
          <a:bodyPr wrap="none" lIns="0" tIns="0" rIns="0" bIns="0" rtlCol="0" anchor="t"/>
          <a:lstStyle/>
          <a:p>
            <a:pPr algn="l" indent="0" marL="0">
              <a:lnSpc>
                <a:spcPts val="3500"/>
              </a:lnSpc>
              <a:buNone/>
            </a:pPr>
            <a:r>
              <a:rPr lang="en-US" sz="2800" b="1" dirty="0">
                <a:solidFill>
                  <a:srgbClr val="443728"/>
                </a:solidFill>
                <a:latin typeface="Crimson Pro Bold" pitchFamily="34" charset="0"/>
                <a:ea typeface="Crimson Pro Bold" pitchFamily="34" charset="-122"/>
                <a:cs typeface="Crimson Pro Bold" pitchFamily="34" charset="-120"/>
              </a:rPr>
              <a:t>Model Training and Evaluation</a:t>
            </a:r>
            <a:endParaRPr lang="en-US" sz="2800" dirty="0"/>
          </a:p>
        </p:txBody>
      </p:sp>
      <p:sp>
        <p:nvSpPr>
          <p:cNvPr id="5" name="Text 2"/>
          <p:cNvSpPr/>
          <p:nvPr/>
        </p:nvSpPr>
        <p:spPr>
          <a:xfrm>
            <a:off x="572453" y="1055370"/>
            <a:ext cx="13485495" cy="228957"/>
          </a:xfrm>
          <a:prstGeom prst="rect">
            <a:avLst/>
          </a:prstGeom>
          <a:noFill/>
          <a:ln/>
        </p:spPr>
        <p:txBody>
          <a:bodyPr wrap="none" lIns="0" tIns="0" rIns="0" bIns="0" rtlCol="0" anchor="t"/>
          <a:lstStyle/>
          <a:p>
            <a:pPr algn="l" indent="0" marL="0">
              <a:lnSpc>
                <a:spcPts val="1800"/>
              </a:lnSpc>
              <a:buNone/>
            </a:pPr>
            <a:endParaRPr lang="en-US" sz="1100" dirty="0"/>
          </a:p>
        </p:txBody>
      </p:sp>
      <p:sp>
        <p:nvSpPr>
          <p:cNvPr id="6" name="Text 3"/>
          <p:cNvSpPr/>
          <p:nvPr/>
        </p:nvSpPr>
        <p:spPr>
          <a:xfrm>
            <a:off x="572453" y="1588413"/>
            <a:ext cx="1788914" cy="223599"/>
          </a:xfrm>
          <a:prstGeom prst="rect">
            <a:avLst/>
          </a:prstGeom>
          <a:noFill/>
          <a:ln/>
        </p:spPr>
        <p:txBody>
          <a:bodyPr wrap="none" lIns="0" tIns="0" rIns="0" bIns="0" rtlCol="0" anchor="t"/>
          <a:lstStyle/>
          <a:p>
            <a:pPr algn="l" indent="0" marL="0">
              <a:lnSpc>
                <a:spcPts val="1750"/>
              </a:lnSpc>
              <a:buNone/>
            </a:pPr>
            <a:r>
              <a:rPr lang="en-US" sz="1400" b="1" dirty="0">
                <a:solidFill>
                  <a:srgbClr val="443728"/>
                </a:solidFill>
                <a:latin typeface="Crimson Pro Bold" pitchFamily="34" charset="0"/>
                <a:ea typeface="Crimson Pro Bold" pitchFamily="34" charset="-122"/>
                <a:cs typeface="Crimson Pro Bold" pitchFamily="34" charset="-120"/>
              </a:rPr>
              <a:t>Data Preparation:</a:t>
            </a:r>
            <a:endParaRPr lang="en-US" sz="1400" dirty="0"/>
          </a:p>
        </p:txBody>
      </p:sp>
      <p:sp>
        <p:nvSpPr>
          <p:cNvPr id="7" name="Text 4"/>
          <p:cNvSpPr/>
          <p:nvPr/>
        </p:nvSpPr>
        <p:spPr>
          <a:xfrm>
            <a:off x="572453" y="1955125"/>
            <a:ext cx="6568202" cy="22895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43728"/>
                </a:solidFill>
                <a:latin typeface="Open Sans" pitchFamily="34" charset="0"/>
                <a:ea typeface="Open Sans" pitchFamily="34" charset="-122"/>
                <a:cs typeface="Open Sans" pitchFamily="34" charset="-120"/>
              </a:rPr>
              <a:t>Applied one-hot encoding to categorical variables</a:t>
            </a:r>
            <a:endParaRPr lang="en-US" sz="1100" dirty="0"/>
          </a:p>
        </p:txBody>
      </p:sp>
      <p:sp>
        <p:nvSpPr>
          <p:cNvPr id="8" name="Text 5"/>
          <p:cNvSpPr/>
          <p:nvPr/>
        </p:nvSpPr>
        <p:spPr>
          <a:xfrm>
            <a:off x="572453" y="2234089"/>
            <a:ext cx="6568202" cy="22895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43728"/>
                </a:solidFill>
                <a:latin typeface="Open Sans" pitchFamily="34" charset="0"/>
                <a:ea typeface="Open Sans" pitchFamily="34" charset="-122"/>
                <a:cs typeface="Open Sans" pitchFamily="34" charset="-120"/>
              </a:rPr>
              <a:t>Encoded: Gender, AgeBand, TenureBand, ActivityLevel</a:t>
            </a:r>
            <a:endParaRPr lang="en-US" sz="1100" dirty="0"/>
          </a:p>
        </p:txBody>
      </p:sp>
      <p:sp>
        <p:nvSpPr>
          <p:cNvPr id="9" name="Text 6"/>
          <p:cNvSpPr/>
          <p:nvPr/>
        </p:nvSpPr>
        <p:spPr>
          <a:xfrm>
            <a:off x="572453" y="2513052"/>
            <a:ext cx="6568202" cy="22895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43728"/>
                </a:solidFill>
                <a:latin typeface="Open Sans" pitchFamily="34" charset="0"/>
                <a:ea typeface="Open Sans" pitchFamily="34" charset="-122"/>
                <a:cs typeface="Open Sans" pitchFamily="34" charset="-120"/>
              </a:rPr>
              <a:t>Applied MinMaxScaler to all numerical features</a:t>
            </a:r>
            <a:endParaRPr lang="en-US" sz="1100" dirty="0"/>
          </a:p>
        </p:txBody>
      </p:sp>
      <p:sp>
        <p:nvSpPr>
          <p:cNvPr id="10" name="Text 7"/>
          <p:cNvSpPr/>
          <p:nvPr/>
        </p:nvSpPr>
        <p:spPr>
          <a:xfrm>
            <a:off x="572453" y="2792016"/>
            <a:ext cx="6568202" cy="228957"/>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443728"/>
                </a:solidFill>
                <a:latin typeface="Open Sans" pitchFamily="34" charset="0"/>
                <a:ea typeface="Open Sans" pitchFamily="34" charset="-122"/>
                <a:cs typeface="Open Sans" pitchFamily="34" charset="-120"/>
              </a:rPr>
              <a:t>Split Ratio: 80% training, 20% testing</a:t>
            </a:r>
            <a:endParaRPr lang="en-US" sz="1100" dirty="0"/>
          </a:p>
        </p:txBody>
      </p:sp>
      <p:pic>
        <p:nvPicPr>
          <p:cNvPr id="11" name="Image 1" descr="preencoded.png">    </p:cNvPr>
          <p:cNvPicPr>
            <a:picLocks noChangeAspect="1"/>
          </p:cNvPicPr>
          <p:nvPr/>
        </p:nvPicPr>
        <p:blipFill>
          <a:blip r:embed="rId2"/>
          <a:stretch>
            <a:fillRect/>
          </a:stretch>
        </p:blipFill>
        <p:spPr>
          <a:xfrm>
            <a:off x="572453" y="3181945"/>
            <a:ext cx="2389823" cy="1639372"/>
          </a:xfrm>
          <a:prstGeom prst="rect">
            <a:avLst/>
          </a:prstGeom>
        </p:spPr>
      </p:pic>
      <p:sp>
        <p:nvSpPr>
          <p:cNvPr id="12" name="Text 8"/>
          <p:cNvSpPr/>
          <p:nvPr/>
        </p:nvSpPr>
        <p:spPr>
          <a:xfrm>
            <a:off x="572453" y="4982289"/>
            <a:ext cx="1788914" cy="223599"/>
          </a:xfrm>
          <a:prstGeom prst="rect">
            <a:avLst/>
          </a:prstGeom>
          <a:noFill/>
          <a:ln/>
        </p:spPr>
        <p:txBody>
          <a:bodyPr wrap="none" lIns="0" tIns="0" rIns="0" bIns="0" rtlCol="0" anchor="t"/>
          <a:lstStyle/>
          <a:p>
            <a:pPr algn="l" indent="0" marL="0">
              <a:lnSpc>
                <a:spcPts val="1750"/>
              </a:lnSpc>
              <a:buNone/>
            </a:pPr>
            <a:r>
              <a:rPr lang="en-US" sz="1400" b="1" dirty="0">
                <a:solidFill>
                  <a:srgbClr val="443728"/>
                </a:solidFill>
                <a:latin typeface="Crimson Pro Bold" pitchFamily="34" charset="0"/>
                <a:ea typeface="Crimson Pro Bold" pitchFamily="34" charset="-122"/>
                <a:cs typeface="Crimson Pro Bold" pitchFamily="34" charset="-120"/>
              </a:rPr>
              <a:t>Models Tested:</a:t>
            </a:r>
            <a:endParaRPr lang="en-US" sz="1400" dirty="0"/>
          </a:p>
        </p:txBody>
      </p:sp>
      <p:sp>
        <p:nvSpPr>
          <p:cNvPr id="13" name="Text 9"/>
          <p:cNvSpPr/>
          <p:nvPr/>
        </p:nvSpPr>
        <p:spPr>
          <a:xfrm>
            <a:off x="572453" y="5349002"/>
            <a:ext cx="6568202" cy="228957"/>
          </a:xfrm>
          <a:prstGeom prst="rect">
            <a:avLst/>
          </a:prstGeom>
          <a:noFill/>
          <a:ln/>
        </p:spPr>
        <p:txBody>
          <a:bodyPr wrap="none" lIns="0" tIns="0" rIns="0" bIns="0" rtlCol="0" anchor="t"/>
          <a:lstStyle/>
          <a:p>
            <a:pPr algn="l" marL="342900" indent="-342900">
              <a:lnSpc>
                <a:spcPts val="1800"/>
              </a:lnSpc>
              <a:buSzPct val="100000"/>
              <a:buFont typeface="+mj-lt"/>
              <a:buAutoNum type="arabicPeriod" startAt="1"/>
            </a:pPr>
            <a:r>
              <a:rPr lang="en-US" sz="1100" dirty="0">
                <a:solidFill>
                  <a:srgbClr val="443728"/>
                </a:solidFill>
                <a:latin typeface="Open Sans" pitchFamily="34" charset="0"/>
                <a:ea typeface="Open Sans" pitchFamily="34" charset="-122"/>
                <a:cs typeface="Open Sans" pitchFamily="34" charset="-120"/>
              </a:rPr>
              <a:t>Logistic Regression</a:t>
            </a:r>
            <a:endParaRPr lang="en-US" sz="1100" dirty="0"/>
          </a:p>
        </p:txBody>
      </p:sp>
      <p:sp>
        <p:nvSpPr>
          <p:cNvPr id="14" name="Text 10"/>
          <p:cNvSpPr/>
          <p:nvPr/>
        </p:nvSpPr>
        <p:spPr>
          <a:xfrm>
            <a:off x="572453" y="5627965"/>
            <a:ext cx="6568202" cy="228957"/>
          </a:xfrm>
          <a:prstGeom prst="rect">
            <a:avLst/>
          </a:prstGeom>
          <a:noFill/>
          <a:ln/>
        </p:spPr>
        <p:txBody>
          <a:bodyPr wrap="none" lIns="0" tIns="0" rIns="0" bIns="0" rtlCol="0" anchor="t"/>
          <a:lstStyle/>
          <a:p>
            <a:pPr algn="l" marL="342900" indent="-342900">
              <a:lnSpc>
                <a:spcPts val="1800"/>
              </a:lnSpc>
              <a:buSzPct val="100000"/>
              <a:buFont typeface="+mj-lt"/>
              <a:buAutoNum type="arabicPeriod" startAt="2"/>
            </a:pPr>
            <a:r>
              <a:rPr lang="en-US" sz="1100" dirty="0">
                <a:solidFill>
                  <a:srgbClr val="443728"/>
                </a:solidFill>
                <a:latin typeface="Open Sans" pitchFamily="34" charset="0"/>
                <a:ea typeface="Open Sans" pitchFamily="34" charset="-122"/>
                <a:cs typeface="Open Sans" pitchFamily="34" charset="-120"/>
              </a:rPr>
              <a:t>Random Forest</a:t>
            </a:r>
            <a:endParaRPr lang="en-US" sz="1100" dirty="0"/>
          </a:p>
        </p:txBody>
      </p:sp>
      <p:pic>
        <p:nvPicPr>
          <p:cNvPr id="15" name="Image 2" descr="preencoded.png">    </p:cNvPr>
          <p:cNvPicPr>
            <a:picLocks noChangeAspect="1"/>
          </p:cNvPicPr>
          <p:nvPr/>
        </p:nvPicPr>
        <p:blipFill>
          <a:blip r:embed="rId3"/>
          <a:stretch>
            <a:fillRect/>
          </a:stretch>
        </p:blipFill>
        <p:spPr>
          <a:xfrm>
            <a:off x="7497366" y="1606272"/>
            <a:ext cx="6568202" cy="3224213"/>
          </a:xfrm>
          <a:prstGeom prst="rect">
            <a:avLst/>
          </a:prstGeom>
        </p:spPr>
      </p:pic>
      <p:sp>
        <p:nvSpPr>
          <p:cNvPr id="16" name="Text 11"/>
          <p:cNvSpPr/>
          <p:nvPr/>
        </p:nvSpPr>
        <p:spPr>
          <a:xfrm>
            <a:off x="7497366" y="4991457"/>
            <a:ext cx="6568202" cy="457914"/>
          </a:xfrm>
          <a:prstGeom prst="rect">
            <a:avLst/>
          </a:prstGeom>
          <a:noFill/>
          <a:ln/>
        </p:spPr>
        <p:txBody>
          <a:bodyPr wrap="squar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Confusion Matrix Observations:-&gt; </a:t>
            </a:r>
            <a:pPr algn="l" indent="0" marL="0">
              <a:lnSpc>
                <a:spcPts val="1800"/>
              </a:lnSpc>
              <a:buNone/>
            </a:pPr>
            <a:r>
              <a:rPr lang="en-US" sz="1100" b="1" dirty="0">
                <a:solidFill>
                  <a:srgbClr val="443728"/>
                </a:solidFill>
                <a:latin typeface="Open Sans" pitchFamily="34" charset="0"/>
                <a:ea typeface="Open Sans" pitchFamily="34" charset="-122"/>
                <a:cs typeface="Open Sans" pitchFamily="34" charset="-120"/>
              </a:rPr>
              <a:t>Logistic Regression</a:t>
            </a:r>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 Correctly predicted 79 retained customers (76%) </a:t>
            </a:r>
            <a:endParaRPr lang="en-US" sz="1100" dirty="0"/>
          </a:p>
        </p:txBody>
      </p:sp>
      <p:sp>
        <p:nvSpPr>
          <p:cNvPr id="17" name="Text 12"/>
          <p:cNvSpPr/>
          <p:nvPr/>
        </p:nvSpPr>
        <p:spPr>
          <a:xfrm>
            <a:off x="7497366" y="5578078"/>
            <a:ext cx="6568202" cy="228957"/>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Correctly predicted 64 churned customers (68.1%) </a:t>
            </a:r>
            <a:endParaRPr lang="en-US" sz="1100" dirty="0"/>
          </a:p>
        </p:txBody>
      </p:sp>
      <p:sp>
        <p:nvSpPr>
          <p:cNvPr id="18" name="Text 13"/>
          <p:cNvSpPr/>
          <p:nvPr/>
        </p:nvSpPr>
        <p:spPr>
          <a:xfrm>
            <a:off x="7497366" y="5935742"/>
            <a:ext cx="6568202" cy="228957"/>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Misclassified 25 retained as churned </a:t>
            </a:r>
            <a:endParaRPr lang="en-US" sz="1100" dirty="0"/>
          </a:p>
        </p:txBody>
      </p:sp>
      <p:sp>
        <p:nvSpPr>
          <p:cNvPr id="19" name="Text 14"/>
          <p:cNvSpPr/>
          <p:nvPr/>
        </p:nvSpPr>
        <p:spPr>
          <a:xfrm>
            <a:off x="7497366" y="6293406"/>
            <a:ext cx="6568202" cy="228957"/>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Misclassified 30 churned as retained</a:t>
            </a:r>
            <a:endParaRPr lang="en-US" sz="1100" dirty="0"/>
          </a:p>
        </p:txBody>
      </p:sp>
      <p:sp>
        <p:nvSpPr>
          <p:cNvPr id="20" name="Text 15"/>
          <p:cNvSpPr/>
          <p:nvPr/>
        </p:nvSpPr>
        <p:spPr>
          <a:xfrm>
            <a:off x="7497366" y="6651069"/>
            <a:ext cx="6568202" cy="457914"/>
          </a:xfrm>
          <a:prstGeom prst="rect">
            <a:avLst/>
          </a:prstGeom>
          <a:noFill/>
          <a:ln/>
        </p:spPr>
        <p:txBody>
          <a:bodyPr wrap="square" lIns="0" tIns="0" rIns="0" bIns="0" rtlCol="0" anchor="t"/>
          <a:lstStyle/>
          <a:p>
            <a:pPr algn="l" indent="0" marL="0">
              <a:lnSpc>
                <a:spcPts val="1800"/>
              </a:lnSpc>
              <a:buNone/>
            </a:pPr>
            <a:r>
              <a:rPr lang="en-US" sz="1100" b="1" dirty="0">
                <a:solidFill>
                  <a:srgbClr val="443728"/>
                </a:solidFill>
                <a:latin typeface="Open Sans" pitchFamily="34" charset="0"/>
                <a:ea typeface="Open Sans" pitchFamily="34" charset="-122"/>
                <a:cs typeface="Open Sans" pitchFamily="34" charset="-120"/>
              </a:rPr>
              <a:t>Random Forest: </a:t>
            </a:r>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 Correctly predicted 78 retained customers (75%) Correctly predicted 62 churned customers (66%) </a:t>
            </a:r>
            <a:endParaRPr lang="en-US" sz="1100" dirty="0"/>
          </a:p>
        </p:txBody>
      </p:sp>
      <p:sp>
        <p:nvSpPr>
          <p:cNvPr id="21" name="Text 16"/>
          <p:cNvSpPr/>
          <p:nvPr/>
        </p:nvSpPr>
        <p:spPr>
          <a:xfrm>
            <a:off x="7497366" y="7237690"/>
            <a:ext cx="6568202" cy="228957"/>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Misclassified 26 retained as churned </a:t>
            </a:r>
            <a:endParaRPr lang="en-US" sz="1100" dirty="0"/>
          </a:p>
        </p:txBody>
      </p:sp>
      <p:sp>
        <p:nvSpPr>
          <p:cNvPr id="22" name="Text 17"/>
          <p:cNvSpPr/>
          <p:nvPr/>
        </p:nvSpPr>
        <p:spPr>
          <a:xfrm>
            <a:off x="7497366" y="7595354"/>
            <a:ext cx="6568202" cy="228957"/>
          </a:xfrm>
          <a:prstGeom prst="rect">
            <a:avLst/>
          </a:prstGeom>
          <a:noFill/>
          <a:ln/>
        </p:spPr>
        <p:txBody>
          <a:bodyPr wrap="none" lIns="0" tIns="0" rIns="0" bIns="0" rtlCol="0" anchor="t"/>
          <a:lstStyle/>
          <a:p>
            <a:pPr algn="l" indent="0" marL="0">
              <a:lnSpc>
                <a:spcPts val="1800"/>
              </a:lnSpc>
              <a:buNone/>
            </a:pPr>
            <a:r>
              <a:rPr lang="en-US" sz="1100" dirty="0">
                <a:solidFill>
                  <a:srgbClr val="443728"/>
                </a:solidFill>
                <a:latin typeface="Open Sans" pitchFamily="34" charset="0"/>
                <a:ea typeface="Open Sans" pitchFamily="34" charset="-122"/>
                <a:cs typeface="Open Sans" pitchFamily="34" charset="-120"/>
              </a:rPr>
              <a:t>Misclassified 32 churned as retained</a:t>
            </a:r>
            <a:endParaRPr lang="en-US" sz="1100" dirty="0"/>
          </a:p>
        </p:txBody>
      </p:sp>
      <p:sp>
        <p:nvSpPr>
          <p:cNvPr id="23" name="Text 18"/>
          <p:cNvSpPr/>
          <p:nvPr/>
        </p:nvSpPr>
        <p:spPr>
          <a:xfrm>
            <a:off x="7497366" y="7953018"/>
            <a:ext cx="6568202" cy="228957"/>
          </a:xfrm>
          <a:prstGeom prst="rect">
            <a:avLst/>
          </a:prstGeom>
          <a:noFill/>
          <a:ln/>
        </p:spPr>
        <p:txBody>
          <a:bodyPr wrap="none" lIns="0" tIns="0" rIns="0" bIns="0" rtlCol="0" anchor="t"/>
          <a:lstStyle/>
          <a:p>
            <a:pPr algn="l" indent="0" marL="0">
              <a:lnSpc>
                <a:spcPts val="1800"/>
              </a:lnSpc>
              <a:buNone/>
            </a:pPr>
            <a:endParaRPr lang="en-US"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2126" y="2890123"/>
            <a:ext cx="4990148" cy="2449354"/>
          </a:xfrm>
          <a:prstGeom prst="rect">
            <a:avLst/>
          </a:prstGeom>
        </p:spPr>
      </p:pic>
      <p:sp>
        <p:nvSpPr>
          <p:cNvPr id="4" name="Text 0"/>
          <p:cNvSpPr/>
          <p:nvPr/>
        </p:nvSpPr>
        <p:spPr>
          <a:xfrm>
            <a:off x="793790" y="1553647"/>
            <a:ext cx="6813113"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Model Performance Comparison</a:t>
            </a:r>
            <a:endParaRPr lang="en-US" sz="3900" dirty="0"/>
          </a:p>
        </p:txBody>
      </p:sp>
      <p:sp>
        <p:nvSpPr>
          <p:cNvPr id="5" name="Text 1"/>
          <p:cNvSpPr/>
          <p:nvPr/>
        </p:nvSpPr>
        <p:spPr>
          <a:xfrm>
            <a:off x="793790" y="2471380"/>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6" name="Text 2"/>
          <p:cNvSpPr/>
          <p:nvPr/>
        </p:nvSpPr>
        <p:spPr>
          <a:xfrm>
            <a:off x="793790" y="321052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Logistic Regression:</a:t>
            </a:r>
            <a:endParaRPr lang="en-US" sz="1950" dirty="0"/>
          </a:p>
        </p:txBody>
      </p:sp>
      <p:sp>
        <p:nvSpPr>
          <p:cNvPr id="7" name="Text 3"/>
          <p:cNvSpPr/>
          <p:nvPr/>
        </p:nvSpPr>
        <p:spPr>
          <a:xfrm>
            <a:off x="793790" y="3719036"/>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Accuracy: 72%</a:t>
            </a:r>
            <a:endParaRPr lang="en-US" sz="1550" dirty="0"/>
          </a:p>
        </p:txBody>
      </p:sp>
      <p:sp>
        <p:nvSpPr>
          <p:cNvPr id="8" name="Text 4"/>
          <p:cNvSpPr/>
          <p:nvPr/>
        </p:nvSpPr>
        <p:spPr>
          <a:xfrm>
            <a:off x="793790" y="4105989"/>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Churn Precision (class 1): 0.72</a:t>
            </a:r>
            <a:endParaRPr lang="en-US" sz="1550" dirty="0"/>
          </a:p>
        </p:txBody>
      </p:sp>
      <p:sp>
        <p:nvSpPr>
          <p:cNvPr id="9" name="Text 5"/>
          <p:cNvSpPr/>
          <p:nvPr/>
        </p:nvSpPr>
        <p:spPr>
          <a:xfrm>
            <a:off x="793790" y="4492942"/>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Churn Recall: 0.68</a:t>
            </a:r>
            <a:endParaRPr lang="en-US" sz="1550" dirty="0"/>
          </a:p>
        </p:txBody>
      </p:sp>
      <p:sp>
        <p:nvSpPr>
          <p:cNvPr id="10" name="Text 6"/>
          <p:cNvSpPr/>
          <p:nvPr/>
        </p:nvSpPr>
        <p:spPr>
          <a:xfrm>
            <a:off x="793790" y="4879896"/>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F1-Score (churn): 0.70</a:t>
            </a:r>
            <a:endParaRPr lang="en-US" sz="1550" dirty="0"/>
          </a:p>
        </p:txBody>
      </p:sp>
      <p:sp>
        <p:nvSpPr>
          <p:cNvPr id="11" name="Text 7"/>
          <p:cNvSpPr/>
          <p:nvPr/>
        </p:nvSpPr>
        <p:spPr>
          <a:xfrm>
            <a:off x="793790" y="5266849"/>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Performs slightly better at identifying churned customers</a:t>
            </a:r>
            <a:endParaRPr lang="en-US" sz="1550" dirty="0"/>
          </a:p>
        </p:txBody>
      </p:sp>
      <p:sp>
        <p:nvSpPr>
          <p:cNvPr id="12" name="Text 8"/>
          <p:cNvSpPr/>
          <p:nvPr/>
        </p:nvSpPr>
        <p:spPr>
          <a:xfrm>
            <a:off x="793790" y="5971342"/>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Balanced performance across both classes</a:t>
            </a:r>
            <a:endParaRPr lang="en-US" sz="1550" dirty="0"/>
          </a:p>
        </p:txBody>
      </p:sp>
      <p:sp>
        <p:nvSpPr>
          <p:cNvPr id="13" name="Text 9"/>
          <p:cNvSpPr/>
          <p:nvPr/>
        </p:nvSpPr>
        <p:spPr>
          <a:xfrm>
            <a:off x="4821674" y="3210520"/>
            <a:ext cx="2678787"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Random Forest (Default):</a:t>
            </a:r>
            <a:endParaRPr lang="en-US" sz="1950" dirty="0"/>
          </a:p>
        </p:txBody>
      </p:sp>
      <p:sp>
        <p:nvSpPr>
          <p:cNvPr id="14" name="Text 10"/>
          <p:cNvSpPr/>
          <p:nvPr/>
        </p:nvSpPr>
        <p:spPr>
          <a:xfrm>
            <a:off x="4821674" y="3719036"/>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Accuracy: 71%</a:t>
            </a:r>
            <a:endParaRPr lang="en-US" sz="1550" dirty="0"/>
          </a:p>
        </p:txBody>
      </p:sp>
      <p:sp>
        <p:nvSpPr>
          <p:cNvPr id="15" name="Text 11"/>
          <p:cNvSpPr/>
          <p:nvPr/>
        </p:nvSpPr>
        <p:spPr>
          <a:xfrm>
            <a:off x="4821674" y="4105989"/>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Churn Precision: 0.70</a:t>
            </a:r>
            <a:endParaRPr lang="en-US" sz="1550" dirty="0"/>
          </a:p>
        </p:txBody>
      </p:sp>
      <p:sp>
        <p:nvSpPr>
          <p:cNvPr id="16" name="Text 12"/>
          <p:cNvSpPr/>
          <p:nvPr/>
        </p:nvSpPr>
        <p:spPr>
          <a:xfrm>
            <a:off x="4821674" y="4492942"/>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Churn Recall: 0.66</a:t>
            </a:r>
            <a:endParaRPr lang="en-US" sz="1550" dirty="0"/>
          </a:p>
        </p:txBody>
      </p:sp>
      <p:sp>
        <p:nvSpPr>
          <p:cNvPr id="17" name="Text 13"/>
          <p:cNvSpPr/>
          <p:nvPr/>
        </p:nvSpPr>
        <p:spPr>
          <a:xfrm>
            <a:off x="4821674" y="4879896"/>
            <a:ext cx="35361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F1-Score (churn): 0.68</a:t>
            </a:r>
            <a:endParaRPr lang="en-US" sz="1550" dirty="0"/>
          </a:p>
        </p:txBody>
      </p:sp>
      <p:sp>
        <p:nvSpPr>
          <p:cNvPr id="18" name="Text 14"/>
          <p:cNvSpPr/>
          <p:nvPr/>
        </p:nvSpPr>
        <p:spPr>
          <a:xfrm>
            <a:off x="4821674" y="5266849"/>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Slightly lower recall -&gt; misses more churners</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005840"/>
            <a:ext cx="8224480"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Business Insights - Customer Segments</a:t>
            </a:r>
            <a:endParaRPr lang="en-US" sz="3900" dirty="0"/>
          </a:p>
        </p:txBody>
      </p:sp>
      <p:sp>
        <p:nvSpPr>
          <p:cNvPr id="3" name="Text 1"/>
          <p:cNvSpPr/>
          <p:nvPr/>
        </p:nvSpPr>
        <p:spPr>
          <a:xfrm>
            <a:off x="793790" y="2022753"/>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4" name="Text 2"/>
          <p:cNvSpPr/>
          <p:nvPr/>
        </p:nvSpPr>
        <p:spPr>
          <a:xfrm>
            <a:off x="793790" y="2761893"/>
            <a:ext cx="3279577"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High-Risk Customer Segments:</a:t>
            </a:r>
            <a:endParaRPr lang="en-US" sz="1950" dirty="0"/>
          </a:p>
        </p:txBody>
      </p:sp>
      <p:sp>
        <p:nvSpPr>
          <p:cNvPr id="5" name="Text 3"/>
          <p:cNvSpPr/>
          <p:nvPr/>
        </p:nvSpPr>
        <p:spPr>
          <a:xfrm>
            <a:off x="793790" y="3270409"/>
            <a:ext cx="6279356"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1"/>
            </a:pPr>
            <a:r>
              <a:rPr lang="en-US" sz="1550" dirty="0">
                <a:solidFill>
                  <a:srgbClr val="443728"/>
                </a:solidFill>
                <a:latin typeface="Open Sans" pitchFamily="34" charset="0"/>
                <a:ea typeface="Open Sans" pitchFamily="34" charset="-122"/>
                <a:cs typeface="Open Sans" pitchFamily="34" charset="-120"/>
              </a:rPr>
              <a:t>Single Product Users: Highest churn risk group</a:t>
            </a:r>
            <a:endParaRPr lang="en-US" sz="1550" dirty="0"/>
          </a:p>
        </p:txBody>
      </p:sp>
      <p:sp>
        <p:nvSpPr>
          <p:cNvPr id="6" name="Text 4"/>
          <p:cNvSpPr/>
          <p:nvPr/>
        </p:nvSpPr>
        <p:spPr>
          <a:xfrm>
            <a:off x="793790" y="3657362"/>
            <a:ext cx="6279356"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2"/>
            </a:pPr>
            <a:r>
              <a:rPr lang="en-US" sz="1550" dirty="0">
                <a:solidFill>
                  <a:srgbClr val="443728"/>
                </a:solidFill>
                <a:latin typeface="Open Sans" pitchFamily="34" charset="0"/>
                <a:ea typeface="Open Sans" pitchFamily="34" charset="-122"/>
                <a:cs typeface="Open Sans" pitchFamily="34" charset="-120"/>
              </a:rPr>
              <a:t>Young Customers (18-29): Need targeted retention</a:t>
            </a:r>
            <a:endParaRPr lang="en-US" sz="1550" dirty="0"/>
          </a:p>
        </p:txBody>
      </p:sp>
      <p:sp>
        <p:nvSpPr>
          <p:cNvPr id="7" name="Text 5"/>
          <p:cNvSpPr/>
          <p:nvPr/>
        </p:nvSpPr>
        <p:spPr>
          <a:xfrm>
            <a:off x="793790" y="4044315"/>
            <a:ext cx="6279356"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3"/>
            </a:pPr>
            <a:r>
              <a:rPr lang="en-US" sz="1550" dirty="0">
                <a:solidFill>
                  <a:srgbClr val="443728"/>
                </a:solidFill>
                <a:latin typeface="Open Sans" pitchFamily="34" charset="0"/>
                <a:ea typeface="Open Sans" pitchFamily="34" charset="-122"/>
                <a:cs typeface="Open Sans" pitchFamily="34" charset="-120"/>
              </a:rPr>
              <a:t>Low Activity Customers: Require engagement programs</a:t>
            </a:r>
            <a:endParaRPr lang="en-US" sz="1550" dirty="0"/>
          </a:p>
        </p:txBody>
      </p:sp>
      <p:sp>
        <p:nvSpPr>
          <p:cNvPr id="8" name="Text 6"/>
          <p:cNvSpPr/>
          <p:nvPr/>
        </p:nvSpPr>
        <p:spPr>
          <a:xfrm>
            <a:off x="793790" y="4560213"/>
            <a:ext cx="4175046"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Risk Score Distribution by Churn Status</a:t>
            </a:r>
            <a:endParaRPr lang="en-US" sz="1950" dirty="0"/>
          </a:p>
        </p:txBody>
      </p:sp>
      <p:sp>
        <p:nvSpPr>
          <p:cNvPr id="9" name="Text 7"/>
          <p:cNvSpPr/>
          <p:nvPr/>
        </p:nvSpPr>
        <p:spPr>
          <a:xfrm>
            <a:off x="793790" y="5068729"/>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Average risk score is higher for churned customers (0.39) vs retained customers (0.29).</a:t>
            </a:r>
            <a:endParaRPr lang="en-US" sz="1550" dirty="0"/>
          </a:p>
        </p:txBody>
      </p:sp>
      <p:sp>
        <p:nvSpPr>
          <p:cNvPr id="10" name="Text 8"/>
          <p:cNvSpPr/>
          <p:nvPr/>
        </p:nvSpPr>
        <p:spPr>
          <a:xfrm>
            <a:off x="793790" y="5773222"/>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Retained customers are clustered more in the low-risk zone (0.0 to 0.3).</a:t>
            </a:r>
            <a:endParaRPr lang="en-US" sz="1550" dirty="0"/>
          </a:p>
        </p:txBody>
      </p:sp>
      <p:sp>
        <p:nvSpPr>
          <p:cNvPr id="11" name="Text 9"/>
          <p:cNvSpPr/>
          <p:nvPr/>
        </p:nvSpPr>
        <p:spPr>
          <a:xfrm>
            <a:off x="793790" y="6586895"/>
            <a:ext cx="6279356" cy="317540"/>
          </a:xfrm>
          <a:prstGeom prst="rect">
            <a:avLst/>
          </a:prstGeom>
          <a:noFill/>
          <a:ln/>
        </p:spPr>
        <p:txBody>
          <a:bodyPr wrap="none" lIns="0" tIns="0" rIns="0" bIns="0" rtlCol="0" anchor="t"/>
          <a:lstStyle/>
          <a:p>
            <a:pPr algn="l" indent="0" marL="0">
              <a:lnSpc>
                <a:spcPts val="2500"/>
              </a:lnSpc>
              <a:buNone/>
            </a:pPr>
            <a:endParaRPr lang="en-US" sz="1550" dirty="0"/>
          </a:p>
        </p:txBody>
      </p:sp>
      <p:pic>
        <p:nvPicPr>
          <p:cNvPr id="12" name="Image 0" descr="preencoded.png">    </p:cNvPr>
          <p:cNvPicPr>
            <a:picLocks noChangeAspect="1"/>
          </p:cNvPicPr>
          <p:nvPr/>
        </p:nvPicPr>
        <p:blipFill>
          <a:blip r:embed="rId1"/>
          <a:stretch>
            <a:fillRect/>
          </a:stretch>
        </p:blipFill>
        <p:spPr>
          <a:xfrm>
            <a:off x="7564874" y="2786777"/>
            <a:ext cx="6279356" cy="3082409"/>
          </a:xfrm>
          <a:prstGeom prst="rect">
            <a:avLst/>
          </a:prstGeom>
        </p:spPr>
      </p:pic>
      <p:sp>
        <p:nvSpPr>
          <p:cNvPr id="13" name="Text 10"/>
          <p:cNvSpPr/>
          <p:nvPr/>
        </p:nvSpPr>
        <p:spPr>
          <a:xfrm>
            <a:off x="7564874" y="6092428"/>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Regular customers churn more (55%) than high-value ones (37.6%). Churned customers have a higher mean risk score (0.39) than retained customers (0.29).</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2126" y="2890123"/>
            <a:ext cx="4990148" cy="2449354"/>
          </a:xfrm>
          <a:prstGeom prst="rect">
            <a:avLst/>
          </a:prstGeom>
        </p:spPr>
      </p:pic>
      <p:sp>
        <p:nvSpPr>
          <p:cNvPr id="4" name="Text 0"/>
          <p:cNvSpPr/>
          <p:nvPr/>
        </p:nvSpPr>
        <p:spPr>
          <a:xfrm>
            <a:off x="793790" y="660916"/>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Business Insights - Financial Patterns</a:t>
            </a:r>
            <a:endParaRPr lang="en-US" sz="3900" dirty="0"/>
          </a:p>
        </p:txBody>
      </p:sp>
      <p:sp>
        <p:nvSpPr>
          <p:cNvPr id="5" name="Text 1"/>
          <p:cNvSpPr/>
          <p:nvPr/>
        </p:nvSpPr>
        <p:spPr>
          <a:xfrm>
            <a:off x="793790" y="2198727"/>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6" name="Shape 2"/>
          <p:cNvSpPr/>
          <p:nvPr/>
        </p:nvSpPr>
        <p:spPr>
          <a:xfrm>
            <a:off x="793790" y="2739509"/>
            <a:ext cx="7556421" cy="1963103"/>
          </a:xfrm>
          <a:prstGeom prst="roundRect">
            <a:avLst>
              <a:gd name="adj" fmla="val 4246"/>
            </a:avLst>
          </a:prstGeom>
          <a:solidFill>
            <a:srgbClr val="FFFCFA"/>
          </a:solidFill>
          <a:ln w="22860">
            <a:solidFill>
              <a:srgbClr val="D1C8C6"/>
            </a:solidFill>
            <a:prstDash val="solid"/>
          </a:ln>
        </p:spPr>
      </p:sp>
      <p:sp>
        <p:nvSpPr>
          <p:cNvPr id="7" name="Text 3"/>
          <p:cNvSpPr/>
          <p:nvPr/>
        </p:nvSpPr>
        <p:spPr>
          <a:xfrm>
            <a:off x="1015008" y="2960727"/>
            <a:ext cx="3304818"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Balance-to-Salary Ratio Impact</a:t>
            </a:r>
            <a:endParaRPr lang="en-US" sz="1950" dirty="0"/>
          </a:p>
        </p:txBody>
      </p:sp>
      <p:sp>
        <p:nvSpPr>
          <p:cNvPr id="8" name="Text 4"/>
          <p:cNvSpPr/>
          <p:nvPr/>
        </p:nvSpPr>
        <p:spPr>
          <a:xfrm>
            <a:off x="1015008" y="3389947"/>
            <a:ext cx="711398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Very Low ratio → Highest churn (53%) → Financially strained customers</a:t>
            </a:r>
            <a:endParaRPr lang="en-US" sz="1550" dirty="0"/>
          </a:p>
        </p:txBody>
      </p:sp>
      <p:sp>
        <p:nvSpPr>
          <p:cNvPr id="9" name="Text 5"/>
          <p:cNvSpPr/>
          <p:nvPr/>
        </p:nvSpPr>
        <p:spPr>
          <a:xfrm>
            <a:off x="1015008" y="3776901"/>
            <a:ext cx="711398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High ratio → Lowest churn (29.5%) → Strong financial buffer</a:t>
            </a:r>
            <a:endParaRPr lang="en-US" sz="1550" dirty="0"/>
          </a:p>
        </p:txBody>
      </p:sp>
      <p:sp>
        <p:nvSpPr>
          <p:cNvPr id="10" name="Text 6"/>
          <p:cNvSpPr/>
          <p:nvPr/>
        </p:nvSpPr>
        <p:spPr>
          <a:xfrm>
            <a:off x="1015008" y="4163854"/>
            <a:ext cx="711398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Customers with a good balance-to-salary ratio are more likely to stay</a:t>
            </a:r>
            <a:endParaRPr lang="en-US" sz="1550" dirty="0"/>
          </a:p>
        </p:txBody>
      </p:sp>
      <p:sp>
        <p:nvSpPr>
          <p:cNvPr id="11" name="Shape 7"/>
          <p:cNvSpPr/>
          <p:nvPr/>
        </p:nvSpPr>
        <p:spPr>
          <a:xfrm>
            <a:off x="793790" y="4900970"/>
            <a:ext cx="7556421" cy="2667595"/>
          </a:xfrm>
          <a:prstGeom prst="roundRect">
            <a:avLst>
              <a:gd name="adj" fmla="val 3125"/>
            </a:avLst>
          </a:prstGeom>
          <a:solidFill>
            <a:srgbClr val="FFFCFA"/>
          </a:solidFill>
          <a:ln w="22860">
            <a:solidFill>
              <a:srgbClr val="D1C8C6"/>
            </a:solidFill>
            <a:prstDash val="solid"/>
          </a:ln>
        </p:spPr>
      </p:sp>
      <p:sp>
        <p:nvSpPr>
          <p:cNvPr id="12" name="Text 8"/>
          <p:cNvSpPr/>
          <p:nvPr/>
        </p:nvSpPr>
        <p:spPr>
          <a:xfrm>
            <a:off x="1015008" y="5122188"/>
            <a:ext cx="2782133"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Product &amp; Balance Pattern</a:t>
            </a:r>
            <a:endParaRPr lang="en-US" sz="1950" dirty="0"/>
          </a:p>
        </p:txBody>
      </p:sp>
      <p:sp>
        <p:nvSpPr>
          <p:cNvPr id="13" name="Text 9"/>
          <p:cNvSpPr/>
          <p:nvPr/>
        </p:nvSpPr>
        <p:spPr>
          <a:xfrm>
            <a:off x="1015008" y="5551408"/>
            <a:ext cx="711398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Single Product + Zero Balance → Extreme churn (72.8%)</a:t>
            </a:r>
            <a:endParaRPr lang="en-US" sz="1550" dirty="0"/>
          </a:p>
        </p:txBody>
      </p:sp>
      <p:sp>
        <p:nvSpPr>
          <p:cNvPr id="14" name="Text 10"/>
          <p:cNvSpPr/>
          <p:nvPr/>
        </p:nvSpPr>
        <p:spPr>
          <a:xfrm>
            <a:off x="1015008" y="5938361"/>
            <a:ext cx="711398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Adding balance or products significantly lowers churn</a:t>
            </a:r>
            <a:endParaRPr lang="en-US" sz="1550" dirty="0"/>
          </a:p>
        </p:txBody>
      </p:sp>
      <p:sp>
        <p:nvSpPr>
          <p:cNvPr id="15" name="Text 11"/>
          <p:cNvSpPr/>
          <p:nvPr/>
        </p:nvSpPr>
        <p:spPr>
          <a:xfrm>
            <a:off x="1015008" y="6325314"/>
            <a:ext cx="7113984"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Multi Product + Has Balance → Lowest churn (35.5%)</a:t>
            </a:r>
            <a:endParaRPr lang="en-US" sz="1550" dirty="0"/>
          </a:p>
        </p:txBody>
      </p:sp>
      <p:sp>
        <p:nvSpPr>
          <p:cNvPr id="16" name="Text 12"/>
          <p:cNvSpPr/>
          <p:nvPr/>
        </p:nvSpPr>
        <p:spPr>
          <a:xfrm>
            <a:off x="1015008" y="6712268"/>
            <a:ext cx="7113984"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Shows that having more products and a positive balance helps keep customers from leaving</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68671" y="2878574"/>
            <a:ext cx="5036939" cy="2472333"/>
          </a:xfrm>
          <a:prstGeom prst="rect">
            <a:avLst/>
          </a:prstGeom>
        </p:spPr>
      </p:pic>
      <p:sp>
        <p:nvSpPr>
          <p:cNvPr id="4" name="Text 0"/>
          <p:cNvSpPr/>
          <p:nvPr/>
        </p:nvSpPr>
        <p:spPr>
          <a:xfrm>
            <a:off x="718899" y="838438"/>
            <a:ext cx="7706201" cy="1123236"/>
          </a:xfrm>
          <a:prstGeom prst="rect">
            <a:avLst/>
          </a:prstGeom>
          <a:noFill/>
          <a:ln/>
        </p:spPr>
        <p:txBody>
          <a:bodyPr wrap="square" lIns="0" tIns="0" rIns="0" bIns="0" rtlCol="0" anchor="t"/>
          <a:lstStyle/>
          <a:p>
            <a:pPr algn="l" indent="0" marL="0">
              <a:lnSpc>
                <a:spcPts val="4400"/>
              </a:lnSpc>
              <a:buNone/>
            </a:pPr>
            <a:r>
              <a:rPr lang="en-US" sz="3500" b="1" dirty="0">
                <a:solidFill>
                  <a:srgbClr val="443728"/>
                </a:solidFill>
                <a:latin typeface="Crimson Pro Bold" pitchFamily="34" charset="0"/>
                <a:ea typeface="Crimson Pro Bold" pitchFamily="34" charset="-122"/>
                <a:cs typeface="Crimson Pro Bold" pitchFamily="34" charset="-120"/>
              </a:rPr>
              <a:t>Business Insights – Income &amp; Risk Patterns</a:t>
            </a:r>
            <a:endParaRPr lang="en-US" sz="3500" dirty="0"/>
          </a:p>
        </p:txBody>
      </p:sp>
      <p:sp>
        <p:nvSpPr>
          <p:cNvPr id="5" name="Text 1"/>
          <p:cNvSpPr/>
          <p:nvPr/>
        </p:nvSpPr>
        <p:spPr>
          <a:xfrm>
            <a:off x="718899" y="2231231"/>
            <a:ext cx="7706201" cy="287655"/>
          </a:xfrm>
          <a:prstGeom prst="rect">
            <a:avLst/>
          </a:prstGeom>
          <a:noFill/>
          <a:ln/>
        </p:spPr>
        <p:txBody>
          <a:bodyPr wrap="none" lIns="0" tIns="0" rIns="0" bIns="0" rtlCol="0" anchor="t"/>
          <a:lstStyle/>
          <a:p>
            <a:pPr algn="l" indent="0" marL="0">
              <a:lnSpc>
                <a:spcPts val="2250"/>
              </a:lnSpc>
              <a:buNone/>
            </a:pPr>
            <a:endParaRPr lang="en-US" sz="1400" dirty="0"/>
          </a:p>
        </p:txBody>
      </p:sp>
      <p:sp>
        <p:nvSpPr>
          <p:cNvPr id="6" name="Shape 2"/>
          <p:cNvSpPr/>
          <p:nvPr/>
        </p:nvSpPr>
        <p:spPr>
          <a:xfrm>
            <a:off x="718899" y="2721054"/>
            <a:ext cx="7706201" cy="2069902"/>
          </a:xfrm>
          <a:prstGeom prst="roundRect">
            <a:avLst>
              <a:gd name="adj" fmla="val 3647"/>
            </a:avLst>
          </a:prstGeom>
          <a:solidFill>
            <a:srgbClr val="FFFCFA"/>
          </a:solidFill>
          <a:ln w="22860">
            <a:solidFill>
              <a:srgbClr val="D1C8C6"/>
            </a:solidFill>
            <a:prstDash val="solid"/>
          </a:ln>
        </p:spPr>
      </p:sp>
      <p:sp>
        <p:nvSpPr>
          <p:cNvPr id="7" name="Text 3"/>
          <p:cNvSpPr/>
          <p:nvPr/>
        </p:nvSpPr>
        <p:spPr>
          <a:xfrm>
            <a:off x="921425" y="2923580"/>
            <a:ext cx="4875967" cy="280749"/>
          </a:xfrm>
          <a:prstGeom prst="rect">
            <a:avLst/>
          </a:prstGeom>
          <a:noFill/>
          <a:ln/>
        </p:spPr>
        <p:txBody>
          <a:bodyPr wrap="none" lIns="0" tIns="0" rIns="0" bIns="0" rtlCol="0" anchor="t"/>
          <a:lstStyle/>
          <a:p>
            <a:pPr algn="l" indent="0" marL="0">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Churn Rate by Salary Per Product Level (Left Chart)</a:t>
            </a:r>
            <a:endParaRPr lang="en-US" sz="1750" dirty="0"/>
          </a:p>
        </p:txBody>
      </p:sp>
      <p:sp>
        <p:nvSpPr>
          <p:cNvPr id="8" name="Text 4"/>
          <p:cNvSpPr/>
          <p:nvPr/>
        </p:nvSpPr>
        <p:spPr>
          <a:xfrm>
            <a:off x="921425" y="3312081"/>
            <a:ext cx="7301151" cy="28765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43728"/>
                </a:solidFill>
                <a:latin typeface="Open Sans" pitchFamily="34" charset="0"/>
                <a:ea typeface="Open Sans" pitchFamily="34" charset="-122"/>
                <a:cs typeface="Open Sans" pitchFamily="34" charset="-120"/>
              </a:rPr>
              <a:t>Customers with higher income per product are more likely to churn.</a:t>
            </a:r>
            <a:endParaRPr lang="en-US" sz="1400" dirty="0"/>
          </a:p>
        </p:txBody>
      </p:sp>
      <p:sp>
        <p:nvSpPr>
          <p:cNvPr id="9" name="Text 5"/>
          <p:cNvSpPr/>
          <p:nvPr/>
        </p:nvSpPr>
        <p:spPr>
          <a:xfrm>
            <a:off x="921425" y="3662601"/>
            <a:ext cx="7301151" cy="28765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43728"/>
                </a:solidFill>
                <a:latin typeface="Open Sans" pitchFamily="34" charset="0"/>
                <a:ea typeface="Open Sans" pitchFamily="34" charset="-122"/>
                <a:cs typeface="Open Sans" pitchFamily="34" charset="-120"/>
              </a:rPr>
              <a:t> Churn steadily increases from 44.5% (Very Low) to 60.9% at the High level. </a:t>
            </a:r>
            <a:endParaRPr lang="en-US" sz="1400" dirty="0"/>
          </a:p>
        </p:txBody>
      </p:sp>
      <p:sp>
        <p:nvSpPr>
          <p:cNvPr id="10" name="Text 6"/>
          <p:cNvSpPr/>
          <p:nvPr/>
        </p:nvSpPr>
        <p:spPr>
          <a:xfrm>
            <a:off x="921425" y="4013121"/>
            <a:ext cx="7301151" cy="575310"/>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443728"/>
                </a:solidFill>
                <a:latin typeface="Open Sans" pitchFamily="34" charset="0"/>
                <a:ea typeface="Open Sans" pitchFamily="34" charset="-122"/>
                <a:cs typeface="Open Sans" pitchFamily="34" charset="-120"/>
              </a:rPr>
              <a:t>Surprisingly, even Very High salary per product doesn't mean low churn → still 49.1% churn.</a:t>
            </a:r>
            <a:endParaRPr lang="en-US" sz="1400" dirty="0"/>
          </a:p>
        </p:txBody>
      </p:sp>
      <p:sp>
        <p:nvSpPr>
          <p:cNvPr id="11" name="Shape 7"/>
          <p:cNvSpPr/>
          <p:nvPr/>
        </p:nvSpPr>
        <p:spPr>
          <a:xfrm>
            <a:off x="718899" y="4970621"/>
            <a:ext cx="7706201" cy="2420422"/>
          </a:xfrm>
          <a:prstGeom prst="roundRect">
            <a:avLst>
              <a:gd name="adj" fmla="val 3119"/>
            </a:avLst>
          </a:prstGeom>
          <a:solidFill>
            <a:srgbClr val="FFFCFA"/>
          </a:solidFill>
          <a:ln w="22860">
            <a:solidFill>
              <a:srgbClr val="D1C8C6"/>
            </a:solidFill>
            <a:prstDash val="solid"/>
          </a:ln>
        </p:spPr>
      </p:sp>
      <p:sp>
        <p:nvSpPr>
          <p:cNvPr id="12" name="Text 8"/>
          <p:cNvSpPr/>
          <p:nvPr/>
        </p:nvSpPr>
        <p:spPr>
          <a:xfrm>
            <a:off x="921425" y="5173147"/>
            <a:ext cx="5980509" cy="280749"/>
          </a:xfrm>
          <a:prstGeom prst="rect">
            <a:avLst/>
          </a:prstGeom>
          <a:noFill/>
          <a:ln/>
        </p:spPr>
        <p:txBody>
          <a:bodyPr wrap="none" lIns="0" tIns="0" rIns="0" bIns="0" rtlCol="0" anchor="t"/>
          <a:lstStyle/>
          <a:p>
            <a:pPr algn="l" indent="0" marL="0">
              <a:lnSpc>
                <a:spcPts val="2200"/>
              </a:lnSpc>
              <a:buNone/>
            </a:pPr>
            <a:r>
              <a:rPr lang="en-US" sz="1750" b="1" dirty="0">
                <a:solidFill>
                  <a:srgbClr val="443728"/>
                </a:solidFill>
                <a:latin typeface="Crimson Pro Bold" pitchFamily="34" charset="0"/>
                <a:ea typeface="Crimson Pro Bold" pitchFamily="34" charset="-122"/>
                <a:cs typeface="Crimson Pro Bold" pitchFamily="34" charset="-120"/>
              </a:rPr>
              <a:t>Churn Rate: Risk Score vs Customer Value Matrix (Right Chart)</a:t>
            </a:r>
            <a:endParaRPr lang="en-US" sz="1750" dirty="0"/>
          </a:p>
        </p:txBody>
      </p:sp>
      <p:sp>
        <p:nvSpPr>
          <p:cNvPr id="13" name="Text 9"/>
          <p:cNvSpPr/>
          <p:nvPr/>
        </p:nvSpPr>
        <p:spPr>
          <a:xfrm>
            <a:off x="921425" y="5561648"/>
            <a:ext cx="7301151" cy="575310"/>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443728"/>
                </a:solidFill>
                <a:latin typeface="Open Sans" pitchFamily="34" charset="0"/>
                <a:ea typeface="Open Sans" pitchFamily="34" charset="-122"/>
                <a:cs typeface="Open Sans" pitchFamily="34" charset="-120"/>
              </a:rPr>
              <a:t>High Risk + Regular Value customers show the highest churn rate: 80.4% → urgent focus group. </a:t>
            </a:r>
            <a:endParaRPr lang="en-US" sz="1400" dirty="0"/>
          </a:p>
        </p:txBody>
      </p:sp>
      <p:sp>
        <p:nvSpPr>
          <p:cNvPr id="14" name="Text 10"/>
          <p:cNvSpPr/>
          <p:nvPr/>
        </p:nvSpPr>
        <p:spPr>
          <a:xfrm>
            <a:off x="921425" y="6199823"/>
            <a:ext cx="7301151" cy="28765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43728"/>
                </a:solidFill>
                <a:latin typeface="Open Sans" pitchFamily="34" charset="0"/>
                <a:ea typeface="Open Sans" pitchFamily="34" charset="-122"/>
                <a:cs typeface="Open Sans" pitchFamily="34" charset="-120"/>
              </a:rPr>
              <a:t>High Risk + High Value also churn at 56.4% → still concerning. Best segment: </a:t>
            </a:r>
            <a:endParaRPr lang="en-US" sz="1400" dirty="0"/>
          </a:p>
        </p:txBody>
      </p:sp>
      <p:sp>
        <p:nvSpPr>
          <p:cNvPr id="15" name="Text 11"/>
          <p:cNvSpPr/>
          <p:nvPr/>
        </p:nvSpPr>
        <p:spPr>
          <a:xfrm>
            <a:off x="921425" y="6550342"/>
            <a:ext cx="7301151" cy="28765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43728"/>
                </a:solidFill>
                <a:latin typeface="Open Sans" pitchFamily="34" charset="0"/>
                <a:ea typeface="Open Sans" pitchFamily="34" charset="-122"/>
                <a:cs typeface="Open Sans" pitchFamily="34" charset="-120"/>
              </a:rPr>
              <a:t>Low Risk + High Value churns the least at 33.5% → shows potential for loyalty. </a:t>
            </a:r>
            <a:endParaRPr lang="en-US" sz="1400" dirty="0"/>
          </a:p>
        </p:txBody>
      </p:sp>
      <p:sp>
        <p:nvSpPr>
          <p:cNvPr id="16" name="Text 12"/>
          <p:cNvSpPr/>
          <p:nvPr/>
        </p:nvSpPr>
        <p:spPr>
          <a:xfrm>
            <a:off x="921425" y="6900863"/>
            <a:ext cx="7301151" cy="287655"/>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43728"/>
                </a:solidFill>
                <a:latin typeface="Open Sans" pitchFamily="34" charset="0"/>
                <a:ea typeface="Open Sans" pitchFamily="34" charset="-122"/>
                <a:cs typeface="Open Sans" pitchFamily="34" charset="-120"/>
              </a:rPr>
              <a:t>Medium and Low risk customers generally churn less, regardless of value level.</a:t>
            </a:r>
            <a:endParaRPr 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2827258"/>
            <a:ext cx="13042821" cy="1860590"/>
          </a:xfrm>
          <a:prstGeom prst="rect">
            <a:avLst/>
          </a:prstGeom>
          <a:noFill/>
          <a:ln/>
        </p:spPr>
        <p:txBody>
          <a:bodyPr wrap="none" lIns="0" tIns="0" rIns="0" bIns="0" rtlCol="0" anchor="t"/>
          <a:lstStyle/>
          <a:p>
            <a:pPr algn="ctr" indent="0" marL="0">
              <a:lnSpc>
                <a:spcPts val="14650"/>
              </a:lnSpc>
              <a:buNone/>
            </a:pPr>
            <a:r>
              <a:rPr lang="en-US" sz="11700" b="1" dirty="0">
                <a:solidFill>
                  <a:srgbClr val="443728"/>
                </a:solidFill>
                <a:latin typeface="Crimson Pro Bold" pitchFamily="34" charset="0"/>
                <a:ea typeface="Crimson Pro Bold" pitchFamily="34" charset="-122"/>
                <a:cs typeface="Crimson Pro Bold" pitchFamily="34" charset="-120"/>
              </a:rPr>
              <a:t>Thank You</a:t>
            </a:r>
            <a:endParaRPr lang="en-US" sz="11700" dirty="0"/>
          </a:p>
        </p:txBody>
      </p:sp>
      <p:sp>
        <p:nvSpPr>
          <p:cNvPr id="3" name="Text 1"/>
          <p:cNvSpPr/>
          <p:nvPr/>
        </p:nvSpPr>
        <p:spPr>
          <a:xfrm>
            <a:off x="793790" y="5084683"/>
            <a:ext cx="13042821" cy="317540"/>
          </a:xfrm>
          <a:prstGeom prst="rect">
            <a:avLst/>
          </a:prstGeom>
          <a:noFill/>
          <a:ln/>
        </p:spPr>
        <p:txBody>
          <a:bodyPr wrap="none" lIns="0" tIns="0" rIns="0" bIns="0" rtlCol="0" anchor="t"/>
          <a:lstStyle/>
          <a:p>
            <a:pPr algn="ctr" indent="0" marL="0">
              <a:lnSpc>
                <a:spcPts val="2500"/>
              </a:lnSpc>
              <a:buNone/>
            </a:pP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2126" y="2944178"/>
            <a:ext cx="4990148" cy="2341245"/>
          </a:xfrm>
          <a:prstGeom prst="rect">
            <a:avLst/>
          </a:prstGeom>
        </p:spPr>
      </p:pic>
      <p:sp>
        <p:nvSpPr>
          <p:cNvPr id="4" name="Text 0"/>
          <p:cNvSpPr/>
          <p:nvPr/>
        </p:nvSpPr>
        <p:spPr>
          <a:xfrm>
            <a:off x="793790" y="1462088"/>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Overview</a:t>
            </a:r>
            <a:endParaRPr lang="en-US" sz="3900" dirty="0"/>
          </a:p>
        </p:txBody>
      </p:sp>
      <p:sp>
        <p:nvSpPr>
          <p:cNvPr id="5" name="Text 1"/>
          <p:cNvSpPr/>
          <p:nvPr/>
        </p:nvSpPr>
        <p:spPr>
          <a:xfrm>
            <a:off x="793790" y="2379821"/>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6" name="Shape 2"/>
          <p:cNvSpPr/>
          <p:nvPr/>
        </p:nvSpPr>
        <p:spPr>
          <a:xfrm>
            <a:off x="793790" y="2920603"/>
            <a:ext cx="3679031" cy="2141815"/>
          </a:xfrm>
          <a:prstGeom prst="roundRect">
            <a:avLst>
              <a:gd name="adj" fmla="val 3892"/>
            </a:avLst>
          </a:prstGeom>
          <a:solidFill>
            <a:srgbClr val="FFFCFA"/>
          </a:solidFill>
          <a:ln w="22860">
            <a:solidFill>
              <a:srgbClr val="D1C8C6"/>
            </a:solidFill>
            <a:prstDash val="solid"/>
          </a:ln>
        </p:spPr>
      </p:sp>
      <p:sp>
        <p:nvSpPr>
          <p:cNvPr id="7" name="Text 3"/>
          <p:cNvSpPr/>
          <p:nvPr/>
        </p:nvSpPr>
        <p:spPr>
          <a:xfrm>
            <a:off x="1015008" y="314182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Project Purpose</a:t>
            </a:r>
            <a:endParaRPr lang="en-US" sz="1950" dirty="0"/>
          </a:p>
        </p:txBody>
      </p:sp>
      <p:sp>
        <p:nvSpPr>
          <p:cNvPr id="8" name="Text 4"/>
          <p:cNvSpPr/>
          <p:nvPr/>
        </p:nvSpPr>
        <p:spPr>
          <a:xfrm>
            <a:off x="1015008" y="3571042"/>
            <a:ext cx="3236595" cy="952619"/>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Using machine learning to predict which credit card customers might stop using the service</a:t>
            </a:r>
            <a:endParaRPr lang="en-US" sz="1550" dirty="0"/>
          </a:p>
        </p:txBody>
      </p:sp>
      <p:sp>
        <p:nvSpPr>
          <p:cNvPr id="9" name="Shape 5"/>
          <p:cNvSpPr/>
          <p:nvPr/>
        </p:nvSpPr>
        <p:spPr>
          <a:xfrm>
            <a:off x="4671179" y="2920603"/>
            <a:ext cx="3679031" cy="2141815"/>
          </a:xfrm>
          <a:prstGeom prst="roundRect">
            <a:avLst>
              <a:gd name="adj" fmla="val 3892"/>
            </a:avLst>
          </a:prstGeom>
          <a:solidFill>
            <a:srgbClr val="FFFCFA"/>
          </a:solidFill>
          <a:ln w="22860">
            <a:solidFill>
              <a:srgbClr val="D1C8C6"/>
            </a:solidFill>
            <a:prstDash val="solid"/>
          </a:ln>
        </p:spPr>
      </p:sp>
      <p:sp>
        <p:nvSpPr>
          <p:cNvPr id="10" name="Text 6"/>
          <p:cNvSpPr/>
          <p:nvPr/>
        </p:nvSpPr>
        <p:spPr>
          <a:xfrm>
            <a:off x="4892397" y="314182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Business Value</a:t>
            </a:r>
            <a:endParaRPr lang="en-US" sz="1950" dirty="0"/>
          </a:p>
        </p:txBody>
      </p:sp>
      <p:sp>
        <p:nvSpPr>
          <p:cNvPr id="11" name="Text 7"/>
          <p:cNvSpPr/>
          <p:nvPr/>
        </p:nvSpPr>
        <p:spPr>
          <a:xfrm>
            <a:off x="4892397" y="3571042"/>
            <a:ext cx="3236595" cy="1270159"/>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Identifying signs of possible churn, helping businesses take steps to keep those customers and reduce losses</a:t>
            </a:r>
            <a:endParaRPr lang="en-US" sz="1550" dirty="0"/>
          </a:p>
        </p:txBody>
      </p:sp>
      <p:sp>
        <p:nvSpPr>
          <p:cNvPr id="12" name="Shape 8"/>
          <p:cNvSpPr/>
          <p:nvPr/>
        </p:nvSpPr>
        <p:spPr>
          <a:xfrm>
            <a:off x="793790" y="5260777"/>
            <a:ext cx="7556421" cy="1506736"/>
          </a:xfrm>
          <a:prstGeom prst="roundRect">
            <a:avLst>
              <a:gd name="adj" fmla="val 5532"/>
            </a:avLst>
          </a:prstGeom>
          <a:solidFill>
            <a:srgbClr val="FFFCFA"/>
          </a:solidFill>
          <a:ln w="22860">
            <a:solidFill>
              <a:srgbClr val="D1C8C6"/>
            </a:solidFill>
            <a:prstDash val="solid"/>
          </a:ln>
        </p:spPr>
      </p:sp>
      <p:sp>
        <p:nvSpPr>
          <p:cNvPr id="13" name="Text 9"/>
          <p:cNvSpPr/>
          <p:nvPr/>
        </p:nvSpPr>
        <p:spPr>
          <a:xfrm>
            <a:off x="1015008" y="548199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Approach</a:t>
            </a:r>
            <a:endParaRPr lang="en-US" sz="1950" dirty="0"/>
          </a:p>
        </p:txBody>
      </p:sp>
      <p:sp>
        <p:nvSpPr>
          <p:cNvPr id="14" name="Text 10"/>
          <p:cNvSpPr/>
          <p:nvPr/>
        </p:nvSpPr>
        <p:spPr>
          <a:xfrm>
            <a:off x="1015008" y="5911215"/>
            <a:ext cx="7113984" cy="635079"/>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Analysis of customer data through data cleaning, feature engineering, exploratory data analysis, and model training</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CFA">
              <a:alpha val="85000"/>
            </a:srgbClr>
          </a:solidFill>
          <a:ln/>
        </p:spPr>
      </p:sp>
      <p:sp>
        <p:nvSpPr>
          <p:cNvPr id="4" name="Text 1"/>
          <p:cNvSpPr/>
          <p:nvPr/>
        </p:nvSpPr>
        <p:spPr>
          <a:xfrm>
            <a:off x="793790" y="1373029"/>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Data Cleaning Process</a:t>
            </a:r>
            <a:endParaRPr lang="en-US" sz="3900" dirty="0"/>
          </a:p>
        </p:txBody>
      </p:sp>
      <p:sp>
        <p:nvSpPr>
          <p:cNvPr id="5" name="Text 2"/>
          <p:cNvSpPr/>
          <p:nvPr/>
        </p:nvSpPr>
        <p:spPr>
          <a:xfrm>
            <a:off x="793790" y="2290763"/>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6" name="Text 3"/>
          <p:cNvSpPr/>
          <p:nvPr/>
        </p:nvSpPr>
        <p:spPr>
          <a:xfrm>
            <a:off x="793790" y="302990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Initial Data Loading</a:t>
            </a:r>
            <a:endParaRPr lang="en-US" sz="1950" dirty="0"/>
          </a:p>
        </p:txBody>
      </p:sp>
      <p:sp>
        <p:nvSpPr>
          <p:cNvPr id="7" name="Text 4"/>
          <p:cNvSpPr/>
          <p:nvPr/>
        </p:nvSpPr>
        <p:spPr>
          <a:xfrm>
            <a:off x="793790" y="3538418"/>
            <a:ext cx="6279356"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8" name="Text 5"/>
          <p:cNvSpPr/>
          <p:nvPr/>
        </p:nvSpPr>
        <p:spPr>
          <a:xfrm>
            <a:off x="793790" y="4034552"/>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Dataset: exl_credit_card_churn_data.csv containing customer information</a:t>
            </a:r>
            <a:endParaRPr lang="en-US" sz="1550" dirty="0"/>
          </a:p>
        </p:txBody>
      </p:sp>
      <p:sp>
        <p:nvSpPr>
          <p:cNvPr id="9" name="Text 6"/>
          <p:cNvSpPr/>
          <p:nvPr/>
        </p:nvSpPr>
        <p:spPr>
          <a:xfrm>
            <a:off x="793790" y="4739045"/>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Analyzed dimensions and column structure</a:t>
            </a:r>
            <a:endParaRPr lang="en-US" sz="1550" dirty="0"/>
          </a:p>
        </p:txBody>
      </p:sp>
      <p:sp>
        <p:nvSpPr>
          <p:cNvPr id="10" name="Text 7"/>
          <p:cNvSpPr/>
          <p:nvPr/>
        </p:nvSpPr>
        <p:spPr>
          <a:xfrm>
            <a:off x="793790" y="512599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Comprehensive check for null values across all columns</a:t>
            </a:r>
            <a:endParaRPr lang="en-US" sz="1550" dirty="0"/>
          </a:p>
        </p:txBody>
      </p:sp>
      <p:sp>
        <p:nvSpPr>
          <p:cNvPr id="11" name="Text 8"/>
          <p:cNvSpPr/>
          <p:nvPr/>
        </p:nvSpPr>
        <p:spPr>
          <a:xfrm>
            <a:off x="793790" y="551295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Imputed missing values with median and mode</a:t>
            </a:r>
            <a:endParaRPr lang="en-US" sz="1550" dirty="0"/>
          </a:p>
        </p:txBody>
      </p:sp>
      <p:pic>
        <p:nvPicPr>
          <p:cNvPr id="12" name="Image 1" descr="preencoded.png">    </p:cNvPr>
          <p:cNvPicPr>
            <a:picLocks noChangeAspect="1"/>
          </p:cNvPicPr>
          <p:nvPr/>
        </p:nvPicPr>
        <p:blipFill>
          <a:blip r:embed="rId2"/>
          <a:stretch>
            <a:fillRect/>
          </a:stretch>
        </p:blipFill>
        <p:spPr>
          <a:xfrm>
            <a:off x="7564874" y="3054787"/>
            <a:ext cx="6279356" cy="3082409"/>
          </a:xfrm>
          <a:prstGeom prst="rect">
            <a:avLst/>
          </a:prstGeom>
        </p:spPr>
      </p:pic>
      <p:sp>
        <p:nvSpPr>
          <p:cNvPr id="13" name="Text 9"/>
          <p:cNvSpPr/>
          <p:nvPr/>
        </p:nvSpPr>
        <p:spPr>
          <a:xfrm>
            <a:off x="7564874" y="6360438"/>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                        Bar Plot of Missing Values Before Imputation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CFA">
              <a:alpha val="85000"/>
            </a:srgbClr>
          </a:solidFill>
          <a:ln/>
        </p:spPr>
      </p:sp>
      <p:sp>
        <p:nvSpPr>
          <p:cNvPr id="4" name="Text 1"/>
          <p:cNvSpPr/>
          <p:nvPr/>
        </p:nvSpPr>
        <p:spPr>
          <a:xfrm>
            <a:off x="793790" y="1428393"/>
            <a:ext cx="5297686"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Gender Column Cleaning</a:t>
            </a:r>
            <a:endParaRPr lang="en-US" sz="3900" dirty="0"/>
          </a:p>
        </p:txBody>
      </p:sp>
      <p:sp>
        <p:nvSpPr>
          <p:cNvPr id="5" name="Text 2"/>
          <p:cNvSpPr/>
          <p:nvPr/>
        </p:nvSpPr>
        <p:spPr>
          <a:xfrm>
            <a:off x="793790" y="2346127"/>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6" name="Text 3"/>
          <p:cNvSpPr/>
          <p:nvPr/>
        </p:nvSpPr>
        <p:spPr>
          <a:xfrm>
            <a:off x="793790" y="308526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Problem Identified:</a:t>
            </a:r>
            <a:endParaRPr lang="en-US" sz="1950" dirty="0"/>
          </a:p>
        </p:txBody>
      </p:sp>
      <p:sp>
        <p:nvSpPr>
          <p:cNvPr id="7" name="Text 4"/>
          <p:cNvSpPr/>
          <p:nvPr/>
        </p:nvSpPr>
        <p:spPr>
          <a:xfrm>
            <a:off x="793790" y="3593783"/>
            <a:ext cx="4024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Inconsistent string representations</a:t>
            </a:r>
            <a:endParaRPr lang="en-US" sz="1550" dirty="0"/>
          </a:p>
        </p:txBody>
      </p:sp>
      <p:sp>
        <p:nvSpPr>
          <p:cNvPr id="8" name="Text 5"/>
          <p:cNvSpPr/>
          <p:nvPr/>
        </p:nvSpPr>
        <p:spPr>
          <a:xfrm>
            <a:off x="793790" y="3980736"/>
            <a:ext cx="4024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'nan'  values present</a:t>
            </a:r>
            <a:endParaRPr lang="en-US" sz="1550" dirty="0"/>
          </a:p>
        </p:txBody>
      </p:sp>
      <p:sp>
        <p:nvSpPr>
          <p:cNvPr id="9" name="Text 6"/>
          <p:cNvSpPr/>
          <p:nvPr/>
        </p:nvSpPr>
        <p:spPr>
          <a:xfrm>
            <a:off x="793790" y="449663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Solution Applied:</a:t>
            </a:r>
            <a:endParaRPr lang="en-US" sz="1950" dirty="0"/>
          </a:p>
        </p:txBody>
      </p:sp>
      <p:sp>
        <p:nvSpPr>
          <p:cNvPr id="10" name="Text 7"/>
          <p:cNvSpPr/>
          <p:nvPr/>
        </p:nvSpPr>
        <p:spPr>
          <a:xfrm>
            <a:off x="793790" y="5005149"/>
            <a:ext cx="4024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Converted all values to lowercase</a:t>
            </a:r>
            <a:endParaRPr lang="en-US" sz="1550" dirty="0"/>
          </a:p>
        </p:txBody>
      </p:sp>
      <p:sp>
        <p:nvSpPr>
          <p:cNvPr id="11" name="Text 8"/>
          <p:cNvSpPr/>
          <p:nvPr/>
        </p:nvSpPr>
        <p:spPr>
          <a:xfrm>
            <a:off x="793790" y="5392103"/>
            <a:ext cx="4024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Standardized gender representation</a:t>
            </a:r>
            <a:endParaRPr lang="en-US" sz="1550" dirty="0"/>
          </a:p>
        </p:txBody>
      </p:sp>
      <p:sp>
        <p:nvSpPr>
          <p:cNvPr id="12" name="Text 9"/>
          <p:cNvSpPr/>
          <p:nvPr/>
        </p:nvSpPr>
        <p:spPr>
          <a:xfrm>
            <a:off x="793790" y="5779056"/>
            <a:ext cx="402431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Imputed missing values with mode imputation</a:t>
            </a:r>
            <a:endParaRPr lang="en-US" sz="1550" dirty="0"/>
          </a:p>
        </p:txBody>
      </p:sp>
      <p:sp>
        <p:nvSpPr>
          <p:cNvPr id="13" name="Text 10"/>
          <p:cNvSpPr/>
          <p:nvPr/>
        </p:nvSpPr>
        <p:spPr>
          <a:xfrm>
            <a:off x="5309830" y="308526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Before Cleaning:</a:t>
            </a:r>
            <a:endParaRPr lang="en-US" sz="1950" dirty="0"/>
          </a:p>
        </p:txBody>
      </p:sp>
      <p:sp>
        <p:nvSpPr>
          <p:cNvPr id="14" name="Text 11"/>
          <p:cNvSpPr/>
          <p:nvPr/>
        </p:nvSpPr>
        <p:spPr>
          <a:xfrm>
            <a:off x="5309830" y="3593783"/>
            <a:ext cx="402574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5 distinct values</a:t>
            </a:r>
            <a:endParaRPr lang="en-US" sz="1550" dirty="0"/>
          </a:p>
        </p:txBody>
      </p:sp>
      <p:sp>
        <p:nvSpPr>
          <p:cNvPr id="15" name="Text 12"/>
          <p:cNvSpPr/>
          <p:nvPr/>
        </p:nvSpPr>
        <p:spPr>
          <a:xfrm>
            <a:off x="5309830" y="3980736"/>
            <a:ext cx="402574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6 missing values (0.6%)</a:t>
            </a:r>
            <a:endParaRPr lang="en-US" sz="1550" dirty="0"/>
          </a:p>
        </p:txBody>
      </p:sp>
      <p:sp>
        <p:nvSpPr>
          <p:cNvPr id="16" name="Text 13"/>
          <p:cNvSpPr/>
          <p:nvPr/>
        </p:nvSpPr>
        <p:spPr>
          <a:xfrm>
            <a:off x="5309830" y="4367689"/>
            <a:ext cx="4025741"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Inconsistent formats: Female, MALE, male</a:t>
            </a:r>
            <a:endParaRPr lang="en-US" sz="1550" dirty="0"/>
          </a:p>
        </p:txBody>
      </p:sp>
      <p:sp>
        <p:nvSpPr>
          <p:cNvPr id="17" name="Text 14"/>
          <p:cNvSpPr/>
          <p:nvPr/>
        </p:nvSpPr>
        <p:spPr>
          <a:xfrm>
            <a:off x="5309830" y="520112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After Cleaning:</a:t>
            </a:r>
            <a:endParaRPr lang="en-US" sz="1950" dirty="0"/>
          </a:p>
        </p:txBody>
      </p:sp>
      <p:sp>
        <p:nvSpPr>
          <p:cNvPr id="18" name="Text 15"/>
          <p:cNvSpPr/>
          <p:nvPr/>
        </p:nvSpPr>
        <p:spPr>
          <a:xfrm>
            <a:off x="5309830" y="5709642"/>
            <a:ext cx="4025741"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2 distinct values: female (520), male (477)</a:t>
            </a:r>
            <a:endParaRPr lang="en-US" sz="1550" dirty="0"/>
          </a:p>
        </p:txBody>
      </p:sp>
      <p:sp>
        <p:nvSpPr>
          <p:cNvPr id="19" name="Text 16"/>
          <p:cNvSpPr/>
          <p:nvPr/>
        </p:nvSpPr>
        <p:spPr>
          <a:xfrm>
            <a:off x="5309830" y="6414135"/>
            <a:ext cx="402574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0 missing values</a:t>
            </a:r>
            <a:endParaRPr lang="en-US" sz="1550" dirty="0"/>
          </a:p>
        </p:txBody>
      </p:sp>
      <p:sp>
        <p:nvSpPr>
          <p:cNvPr id="20" name="Text 17"/>
          <p:cNvSpPr/>
          <p:nvPr/>
        </p:nvSpPr>
        <p:spPr>
          <a:xfrm>
            <a:off x="9827300" y="3065502"/>
            <a:ext cx="4024313" cy="317540"/>
          </a:xfrm>
          <a:prstGeom prst="rect">
            <a:avLst/>
          </a:prstGeom>
          <a:noFill/>
          <a:ln/>
        </p:spPr>
        <p:txBody>
          <a:bodyPr wrap="non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Before Cleaning:→</a:t>
            </a:r>
            <a:endParaRPr lang="en-US" sz="1550" dirty="0"/>
          </a:p>
        </p:txBody>
      </p:sp>
      <p:pic>
        <p:nvPicPr>
          <p:cNvPr id="21" name="Image 1" descr="preencoded.png">    </p:cNvPr>
          <p:cNvPicPr>
            <a:picLocks noChangeAspect="1"/>
          </p:cNvPicPr>
          <p:nvPr/>
        </p:nvPicPr>
        <p:blipFill>
          <a:blip r:embed="rId2"/>
          <a:stretch>
            <a:fillRect/>
          </a:stretch>
        </p:blipFill>
        <p:spPr>
          <a:xfrm>
            <a:off x="9827300" y="3606284"/>
            <a:ext cx="4019788" cy="1025009"/>
          </a:xfrm>
          <a:prstGeom prst="rect">
            <a:avLst/>
          </a:prstGeom>
        </p:spPr>
      </p:pic>
      <p:sp>
        <p:nvSpPr>
          <p:cNvPr id="22" name="Text 18"/>
          <p:cNvSpPr/>
          <p:nvPr/>
        </p:nvSpPr>
        <p:spPr>
          <a:xfrm>
            <a:off x="9827300" y="4854535"/>
            <a:ext cx="4024313" cy="635079"/>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After Cleaning:→</a:t>
            </a:r>
            <a:endParaRPr lang="en-US" sz="1550" dirty="0"/>
          </a:p>
        </p:txBody>
      </p:sp>
      <p:pic>
        <p:nvPicPr>
          <p:cNvPr id="23" name="Image 2" descr="preencoded.png">    </p:cNvPr>
          <p:cNvPicPr>
            <a:picLocks noChangeAspect="1"/>
          </p:cNvPicPr>
          <p:nvPr/>
        </p:nvPicPr>
        <p:blipFill>
          <a:blip r:embed="rId3"/>
          <a:stretch>
            <a:fillRect/>
          </a:stretch>
        </p:blipFill>
        <p:spPr>
          <a:xfrm>
            <a:off x="9829562" y="5712857"/>
            <a:ext cx="4019788" cy="749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CFA">
              <a:alpha val="85000"/>
            </a:srgbClr>
          </a:solidFill>
          <a:ln/>
        </p:spPr>
      </p:sp>
      <p:sp>
        <p:nvSpPr>
          <p:cNvPr id="4" name="Text 1"/>
          <p:cNvSpPr/>
          <p:nvPr/>
        </p:nvSpPr>
        <p:spPr>
          <a:xfrm>
            <a:off x="793790" y="941903"/>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Age Column Cleaning</a:t>
            </a:r>
            <a:endParaRPr lang="en-US" sz="3900" dirty="0"/>
          </a:p>
        </p:txBody>
      </p:sp>
      <p:sp>
        <p:nvSpPr>
          <p:cNvPr id="5" name="Text 2"/>
          <p:cNvSpPr/>
          <p:nvPr/>
        </p:nvSpPr>
        <p:spPr>
          <a:xfrm>
            <a:off x="793790" y="205799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Problem Identified:</a:t>
            </a:r>
            <a:endParaRPr lang="en-US" sz="1950" dirty="0"/>
          </a:p>
        </p:txBody>
      </p:sp>
      <p:sp>
        <p:nvSpPr>
          <p:cNvPr id="6" name="Text 3"/>
          <p:cNvSpPr/>
          <p:nvPr/>
        </p:nvSpPr>
        <p:spPr>
          <a:xfrm>
            <a:off x="793790" y="256651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Negative age values found in the dataset</a:t>
            </a:r>
            <a:endParaRPr lang="en-US" sz="1550" dirty="0"/>
          </a:p>
        </p:txBody>
      </p:sp>
      <p:sp>
        <p:nvSpPr>
          <p:cNvPr id="7" name="Text 4"/>
          <p:cNvSpPr/>
          <p:nvPr/>
        </p:nvSpPr>
        <p:spPr>
          <a:xfrm>
            <a:off x="793790" y="295346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Missing age values present</a:t>
            </a:r>
            <a:endParaRPr lang="en-US" sz="1550" dirty="0"/>
          </a:p>
        </p:txBody>
      </p:sp>
      <p:sp>
        <p:nvSpPr>
          <p:cNvPr id="8" name="Text 5"/>
          <p:cNvSpPr/>
          <p:nvPr/>
        </p:nvSpPr>
        <p:spPr>
          <a:xfrm>
            <a:off x="793790" y="346936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Solution Applied:</a:t>
            </a:r>
            <a:endParaRPr lang="en-US" sz="1950" dirty="0"/>
          </a:p>
        </p:txBody>
      </p:sp>
      <p:sp>
        <p:nvSpPr>
          <p:cNvPr id="9" name="Text 6"/>
          <p:cNvSpPr/>
          <p:nvPr/>
        </p:nvSpPr>
        <p:spPr>
          <a:xfrm>
            <a:off x="793790" y="3977878"/>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Identified rows with Age &lt; 0</a:t>
            </a:r>
            <a:endParaRPr lang="en-US" sz="1550" dirty="0"/>
          </a:p>
        </p:txBody>
      </p:sp>
      <p:sp>
        <p:nvSpPr>
          <p:cNvPr id="10" name="Text 7"/>
          <p:cNvSpPr/>
          <p:nvPr/>
        </p:nvSpPr>
        <p:spPr>
          <a:xfrm>
            <a:off x="793790" y="4364831"/>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Replaced negative ages with np.nan</a:t>
            </a:r>
            <a:endParaRPr lang="en-US" sz="1550" dirty="0"/>
          </a:p>
        </p:txBody>
      </p:sp>
      <p:sp>
        <p:nvSpPr>
          <p:cNvPr id="11" name="Text 8"/>
          <p:cNvSpPr/>
          <p:nvPr/>
        </p:nvSpPr>
        <p:spPr>
          <a:xfrm>
            <a:off x="793790" y="475178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Imputed missing values with median</a:t>
            </a:r>
            <a:endParaRPr lang="en-US" sz="1550" dirty="0"/>
          </a:p>
        </p:txBody>
      </p:sp>
      <p:sp>
        <p:nvSpPr>
          <p:cNvPr id="12" name="Text 9"/>
          <p:cNvSpPr/>
          <p:nvPr/>
        </p:nvSpPr>
        <p:spPr>
          <a:xfrm>
            <a:off x="7564874" y="2038231"/>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Before:→</a:t>
            </a:r>
            <a:endParaRPr lang="en-US" sz="1550" dirty="0"/>
          </a:p>
        </p:txBody>
      </p:sp>
      <p:pic>
        <p:nvPicPr>
          <p:cNvPr id="13" name="Image 1" descr="preencoded.png">    </p:cNvPr>
          <p:cNvPicPr>
            <a:picLocks noChangeAspect="1"/>
          </p:cNvPicPr>
          <p:nvPr/>
        </p:nvPicPr>
        <p:blipFill>
          <a:blip r:embed="rId2"/>
          <a:stretch>
            <a:fillRect/>
          </a:stretch>
        </p:blipFill>
        <p:spPr>
          <a:xfrm>
            <a:off x="7564874" y="2579013"/>
            <a:ext cx="4801076" cy="1560790"/>
          </a:xfrm>
          <a:prstGeom prst="rect">
            <a:avLst/>
          </a:prstGeom>
        </p:spPr>
      </p:pic>
      <p:sp>
        <p:nvSpPr>
          <p:cNvPr id="14" name="Text 10"/>
          <p:cNvSpPr/>
          <p:nvPr/>
        </p:nvSpPr>
        <p:spPr>
          <a:xfrm>
            <a:off x="7564874" y="4363045"/>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After:→</a:t>
            </a:r>
            <a:endParaRPr lang="en-US" sz="1550" dirty="0"/>
          </a:p>
        </p:txBody>
      </p:sp>
      <p:pic>
        <p:nvPicPr>
          <p:cNvPr id="15" name="Image 2" descr="preencoded.png">    </p:cNvPr>
          <p:cNvPicPr>
            <a:picLocks noChangeAspect="1"/>
          </p:cNvPicPr>
          <p:nvPr/>
        </p:nvPicPr>
        <p:blipFill>
          <a:blip r:embed="rId3"/>
          <a:stretch>
            <a:fillRect/>
          </a:stretch>
        </p:blipFill>
        <p:spPr>
          <a:xfrm>
            <a:off x="7564874" y="4903827"/>
            <a:ext cx="4964906" cy="1664494"/>
          </a:xfrm>
          <a:prstGeom prst="rect">
            <a:avLst/>
          </a:prstGeom>
        </p:spPr>
      </p:pic>
      <p:sp>
        <p:nvSpPr>
          <p:cNvPr id="16" name="Text 11"/>
          <p:cNvSpPr/>
          <p:nvPr/>
        </p:nvSpPr>
        <p:spPr>
          <a:xfrm>
            <a:off x="7564874" y="6791563"/>
            <a:ext cx="6279356" cy="317540"/>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00307"/>
            <a:ext cx="5113020"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Churn Column Cleaning</a:t>
            </a:r>
            <a:endParaRPr lang="en-US" sz="3900" dirty="0"/>
          </a:p>
        </p:txBody>
      </p:sp>
      <p:sp>
        <p:nvSpPr>
          <p:cNvPr id="3" name="Text 1"/>
          <p:cNvSpPr/>
          <p:nvPr/>
        </p:nvSpPr>
        <p:spPr>
          <a:xfrm>
            <a:off x="793790" y="261639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Problem Identified:</a:t>
            </a:r>
            <a:endParaRPr lang="en-US" sz="1950" dirty="0"/>
          </a:p>
        </p:txBody>
      </p:sp>
      <p:sp>
        <p:nvSpPr>
          <p:cNvPr id="4" name="Text 2"/>
          <p:cNvSpPr/>
          <p:nvPr/>
        </p:nvSpPr>
        <p:spPr>
          <a:xfrm>
            <a:off x="793790" y="3124914"/>
            <a:ext cx="4024313" cy="635079"/>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Mixed representations of churn status in the dataset</a:t>
            </a:r>
            <a:endParaRPr lang="en-US" sz="1550" dirty="0"/>
          </a:p>
        </p:txBody>
      </p:sp>
      <p:sp>
        <p:nvSpPr>
          <p:cNvPr id="5" name="Text 3"/>
          <p:cNvSpPr/>
          <p:nvPr/>
        </p:nvSpPr>
        <p:spPr>
          <a:xfrm>
            <a:off x="793790" y="395835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Solution Applied:</a:t>
            </a:r>
            <a:endParaRPr lang="en-US" sz="1950" dirty="0"/>
          </a:p>
        </p:txBody>
      </p:sp>
      <p:sp>
        <p:nvSpPr>
          <p:cNvPr id="6" name="Text 4"/>
          <p:cNvSpPr/>
          <p:nvPr/>
        </p:nvSpPr>
        <p:spPr>
          <a:xfrm>
            <a:off x="793790" y="4466868"/>
            <a:ext cx="4024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Mapped: '1', '1.0' → 1</a:t>
            </a:r>
            <a:endParaRPr lang="en-US" sz="1550" dirty="0"/>
          </a:p>
        </p:txBody>
      </p:sp>
      <p:sp>
        <p:nvSpPr>
          <p:cNvPr id="7" name="Text 5"/>
          <p:cNvSpPr/>
          <p:nvPr/>
        </p:nvSpPr>
        <p:spPr>
          <a:xfrm>
            <a:off x="793790" y="4853821"/>
            <a:ext cx="4024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Mapped: '0', '0.0', '2', '2.0', 'maybe' → 0</a:t>
            </a:r>
            <a:endParaRPr lang="en-US" sz="1550" dirty="0"/>
          </a:p>
        </p:txBody>
      </p:sp>
      <p:sp>
        <p:nvSpPr>
          <p:cNvPr id="8" name="Text 6"/>
          <p:cNvSpPr/>
          <p:nvPr/>
        </p:nvSpPr>
        <p:spPr>
          <a:xfrm>
            <a:off x="793790" y="5240774"/>
            <a:ext cx="402431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Ensured binary classification format</a:t>
            </a:r>
            <a:endParaRPr lang="en-US" sz="1550" dirty="0"/>
          </a:p>
        </p:txBody>
      </p:sp>
      <p:sp>
        <p:nvSpPr>
          <p:cNvPr id="9" name="Text 7"/>
          <p:cNvSpPr/>
          <p:nvPr/>
        </p:nvSpPr>
        <p:spPr>
          <a:xfrm>
            <a:off x="5309830" y="261639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Before Cleaning:</a:t>
            </a:r>
            <a:endParaRPr lang="en-US" sz="1950" dirty="0"/>
          </a:p>
        </p:txBody>
      </p:sp>
      <p:sp>
        <p:nvSpPr>
          <p:cNvPr id="10" name="Text 8"/>
          <p:cNvSpPr/>
          <p:nvPr/>
        </p:nvSpPr>
        <p:spPr>
          <a:xfrm>
            <a:off x="5309830" y="3124914"/>
            <a:ext cx="321409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5 distinct values</a:t>
            </a:r>
            <a:endParaRPr lang="en-US" sz="1550" dirty="0"/>
          </a:p>
        </p:txBody>
      </p:sp>
      <p:sp>
        <p:nvSpPr>
          <p:cNvPr id="11" name="Text 9"/>
          <p:cNvSpPr/>
          <p:nvPr/>
        </p:nvSpPr>
        <p:spPr>
          <a:xfrm>
            <a:off x="5309830" y="3511868"/>
            <a:ext cx="321409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3 missing values (0.3%)</a:t>
            </a:r>
            <a:endParaRPr lang="en-US" sz="1550" dirty="0"/>
          </a:p>
        </p:txBody>
      </p:sp>
      <p:sp>
        <p:nvSpPr>
          <p:cNvPr id="12" name="Text 10"/>
          <p:cNvSpPr/>
          <p:nvPr/>
        </p:nvSpPr>
        <p:spPr>
          <a:xfrm>
            <a:off x="5309830" y="4008001"/>
            <a:ext cx="3214092"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13" name="Text 11"/>
          <p:cNvSpPr/>
          <p:nvPr/>
        </p:nvSpPr>
        <p:spPr>
          <a:xfrm>
            <a:off x="5309830" y="452389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After Cleaning:</a:t>
            </a:r>
            <a:endParaRPr lang="en-US" sz="1950" dirty="0"/>
          </a:p>
        </p:txBody>
      </p:sp>
      <p:sp>
        <p:nvSpPr>
          <p:cNvPr id="14" name="Text 12"/>
          <p:cNvSpPr/>
          <p:nvPr/>
        </p:nvSpPr>
        <p:spPr>
          <a:xfrm>
            <a:off x="5309830" y="5032415"/>
            <a:ext cx="3214092"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2 distinct values: 0 (524), 1 (473)</a:t>
            </a:r>
            <a:endParaRPr lang="en-US" sz="1550" dirty="0"/>
          </a:p>
        </p:txBody>
      </p:sp>
      <p:sp>
        <p:nvSpPr>
          <p:cNvPr id="15" name="Text 13"/>
          <p:cNvSpPr/>
          <p:nvPr/>
        </p:nvSpPr>
        <p:spPr>
          <a:xfrm>
            <a:off x="5309830" y="5736908"/>
            <a:ext cx="321409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0 missing values</a:t>
            </a:r>
            <a:endParaRPr lang="en-US" sz="1550" dirty="0"/>
          </a:p>
        </p:txBody>
      </p:sp>
      <p:sp>
        <p:nvSpPr>
          <p:cNvPr id="16" name="Text 14"/>
          <p:cNvSpPr/>
          <p:nvPr/>
        </p:nvSpPr>
        <p:spPr>
          <a:xfrm>
            <a:off x="5309830" y="6233041"/>
            <a:ext cx="3214092"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17" name="Text 15"/>
          <p:cNvSpPr/>
          <p:nvPr/>
        </p:nvSpPr>
        <p:spPr>
          <a:xfrm>
            <a:off x="9015651" y="2596634"/>
            <a:ext cx="4835962" cy="317540"/>
          </a:xfrm>
          <a:prstGeom prst="rect">
            <a:avLst/>
          </a:prstGeom>
          <a:noFill/>
          <a:ln/>
        </p:spPr>
        <p:txBody>
          <a:bodyPr wrap="non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Before Cleaning:→</a:t>
            </a:r>
            <a:endParaRPr lang="en-US" sz="1550" dirty="0"/>
          </a:p>
        </p:txBody>
      </p:sp>
      <p:pic>
        <p:nvPicPr>
          <p:cNvPr id="18" name="Image 0" descr="preencoded.png">    </p:cNvPr>
          <p:cNvPicPr>
            <a:picLocks noChangeAspect="1"/>
          </p:cNvPicPr>
          <p:nvPr/>
        </p:nvPicPr>
        <p:blipFill>
          <a:blip r:embed="rId1"/>
          <a:stretch>
            <a:fillRect/>
          </a:stretch>
        </p:blipFill>
        <p:spPr>
          <a:xfrm>
            <a:off x="9015651" y="3137416"/>
            <a:ext cx="4835962" cy="1210389"/>
          </a:xfrm>
          <a:prstGeom prst="rect">
            <a:avLst/>
          </a:prstGeom>
        </p:spPr>
      </p:pic>
      <p:sp>
        <p:nvSpPr>
          <p:cNvPr id="19" name="Text 16"/>
          <p:cNvSpPr/>
          <p:nvPr/>
        </p:nvSpPr>
        <p:spPr>
          <a:xfrm>
            <a:off x="9015651" y="4571048"/>
            <a:ext cx="4835962" cy="317540"/>
          </a:xfrm>
          <a:prstGeom prst="rect">
            <a:avLst/>
          </a:prstGeom>
          <a:noFill/>
          <a:ln/>
        </p:spPr>
        <p:txBody>
          <a:bodyPr wrap="non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After Cleaning:→</a:t>
            </a:r>
            <a:endParaRPr lang="en-US" sz="1550" dirty="0"/>
          </a:p>
        </p:txBody>
      </p:sp>
      <p:pic>
        <p:nvPicPr>
          <p:cNvPr id="20" name="Image 1" descr="preencoded.png">    </p:cNvPr>
          <p:cNvPicPr>
            <a:picLocks noChangeAspect="1"/>
          </p:cNvPicPr>
          <p:nvPr/>
        </p:nvPicPr>
        <p:blipFill>
          <a:blip r:embed="rId2"/>
          <a:stretch>
            <a:fillRect/>
          </a:stretch>
        </p:blipFill>
        <p:spPr>
          <a:xfrm>
            <a:off x="9015651" y="5111829"/>
            <a:ext cx="4835962" cy="9352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92007" y="3045976"/>
            <a:ext cx="4990267" cy="2137529"/>
          </a:xfrm>
          <a:prstGeom prst="rect">
            <a:avLst/>
          </a:prstGeom>
        </p:spPr>
      </p:pic>
      <p:sp>
        <p:nvSpPr>
          <p:cNvPr id="4" name="Text 0"/>
          <p:cNvSpPr/>
          <p:nvPr/>
        </p:nvSpPr>
        <p:spPr>
          <a:xfrm>
            <a:off x="793790" y="1463159"/>
            <a:ext cx="6632019"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Outlier Detection and Handling</a:t>
            </a:r>
            <a:endParaRPr lang="en-US" sz="3900" dirty="0"/>
          </a:p>
        </p:txBody>
      </p:sp>
      <p:sp>
        <p:nvSpPr>
          <p:cNvPr id="5" name="Text 1"/>
          <p:cNvSpPr/>
          <p:nvPr/>
        </p:nvSpPr>
        <p:spPr>
          <a:xfrm>
            <a:off x="793790" y="2380893"/>
            <a:ext cx="75564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6" name="Text 2"/>
          <p:cNvSpPr/>
          <p:nvPr/>
        </p:nvSpPr>
        <p:spPr>
          <a:xfrm>
            <a:off x="793790" y="312003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Method Used:</a:t>
            </a:r>
            <a:endParaRPr lang="en-US" sz="1950" dirty="0"/>
          </a:p>
        </p:txBody>
      </p:sp>
      <p:sp>
        <p:nvSpPr>
          <p:cNvPr id="7" name="Text 3"/>
          <p:cNvSpPr/>
          <p:nvPr/>
        </p:nvSpPr>
        <p:spPr>
          <a:xfrm>
            <a:off x="793790" y="3628549"/>
            <a:ext cx="3536156" cy="317540"/>
          </a:xfrm>
          <a:prstGeom prst="rect">
            <a:avLst/>
          </a:prstGeom>
          <a:noFill/>
          <a:ln/>
        </p:spPr>
        <p:txBody>
          <a:bodyPr wrap="non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IQR (Interquartile Range) Capping</a:t>
            </a:r>
            <a:endParaRPr lang="en-US" sz="1550" dirty="0"/>
          </a:p>
        </p:txBody>
      </p:sp>
      <p:sp>
        <p:nvSpPr>
          <p:cNvPr id="8" name="Text 4"/>
          <p:cNvSpPr/>
          <p:nvPr/>
        </p:nvSpPr>
        <p:spPr>
          <a:xfrm>
            <a:off x="793790" y="414444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Process:</a:t>
            </a:r>
            <a:endParaRPr lang="en-US" sz="1950" dirty="0"/>
          </a:p>
        </p:txBody>
      </p:sp>
      <p:sp>
        <p:nvSpPr>
          <p:cNvPr id="9" name="Text 5"/>
          <p:cNvSpPr/>
          <p:nvPr/>
        </p:nvSpPr>
        <p:spPr>
          <a:xfrm>
            <a:off x="793790" y="4652963"/>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Identified outliers in: Age, Balance, EstimatedSalary, NumOfProducts</a:t>
            </a:r>
            <a:endParaRPr lang="en-US" sz="1550" dirty="0"/>
          </a:p>
        </p:txBody>
      </p:sp>
      <p:sp>
        <p:nvSpPr>
          <p:cNvPr id="10" name="Text 6"/>
          <p:cNvSpPr/>
          <p:nvPr/>
        </p:nvSpPr>
        <p:spPr>
          <a:xfrm>
            <a:off x="793790" y="5357455"/>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Applied 1.5×IQR rule for boundary detection</a:t>
            </a:r>
            <a:endParaRPr lang="en-US" sz="1550" dirty="0"/>
          </a:p>
        </p:txBody>
      </p:sp>
      <p:sp>
        <p:nvSpPr>
          <p:cNvPr id="11" name="Text 7"/>
          <p:cNvSpPr/>
          <p:nvPr/>
        </p:nvSpPr>
        <p:spPr>
          <a:xfrm>
            <a:off x="793790" y="6061948"/>
            <a:ext cx="35361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Capped extreme values instead of removing rows</a:t>
            </a:r>
            <a:endParaRPr lang="en-US" sz="1550" dirty="0"/>
          </a:p>
        </p:txBody>
      </p:sp>
      <p:pic>
        <p:nvPicPr>
          <p:cNvPr id="12" name="Image 2" descr="preencoded.png">    </p:cNvPr>
          <p:cNvPicPr>
            <a:picLocks noChangeAspect="1"/>
          </p:cNvPicPr>
          <p:nvPr/>
        </p:nvPicPr>
        <p:blipFill>
          <a:blip r:embed="rId3"/>
          <a:stretch>
            <a:fillRect/>
          </a:stretch>
        </p:blipFill>
        <p:spPr>
          <a:xfrm>
            <a:off x="4821674" y="3144917"/>
            <a:ext cx="3536156" cy="1735812"/>
          </a:xfrm>
          <a:prstGeom prst="rect">
            <a:avLst/>
          </a:prstGeom>
        </p:spPr>
      </p:pic>
      <p:sp>
        <p:nvSpPr>
          <p:cNvPr id="13" name="Text 8"/>
          <p:cNvSpPr/>
          <p:nvPr/>
        </p:nvSpPr>
        <p:spPr>
          <a:xfrm>
            <a:off x="4821674" y="5103971"/>
            <a:ext cx="3536156" cy="635079"/>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Box Plots showing before and after outlier capping comparison for age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96177"/>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Feature Engineering</a:t>
            </a:r>
            <a:endParaRPr lang="en-US" sz="3900" dirty="0"/>
          </a:p>
        </p:txBody>
      </p:sp>
      <p:sp>
        <p:nvSpPr>
          <p:cNvPr id="3" name="Shape 1"/>
          <p:cNvSpPr/>
          <p:nvPr/>
        </p:nvSpPr>
        <p:spPr>
          <a:xfrm>
            <a:off x="793790" y="2813090"/>
            <a:ext cx="4215289" cy="3620214"/>
          </a:xfrm>
          <a:prstGeom prst="roundRect">
            <a:avLst>
              <a:gd name="adj" fmla="val 3031"/>
            </a:avLst>
          </a:prstGeom>
          <a:solidFill>
            <a:srgbClr val="FFFCFA"/>
          </a:solidFill>
          <a:ln w="22860">
            <a:solidFill>
              <a:srgbClr val="D1C8C6"/>
            </a:solidFill>
            <a:prstDash val="solid"/>
          </a:ln>
        </p:spPr>
      </p:sp>
      <p:sp>
        <p:nvSpPr>
          <p:cNvPr id="4" name="Shape 2"/>
          <p:cNvSpPr/>
          <p:nvPr/>
        </p:nvSpPr>
        <p:spPr>
          <a:xfrm>
            <a:off x="770930" y="2813090"/>
            <a:ext cx="91440" cy="3620214"/>
          </a:xfrm>
          <a:prstGeom prst="roundRect">
            <a:avLst>
              <a:gd name="adj" fmla="val 91163"/>
            </a:avLst>
          </a:prstGeom>
          <a:solidFill>
            <a:srgbClr val="835E54"/>
          </a:solidFill>
          <a:ln/>
        </p:spPr>
      </p:sp>
      <p:sp>
        <p:nvSpPr>
          <p:cNvPr id="5" name="Text 3"/>
          <p:cNvSpPr/>
          <p:nvPr/>
        </p:nvSpPr>
        <p:spPr>
          <a:xfrm>
            <a:off x="1083588" y="303430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Financial Features</a:t>
            </a:r>
            <a:endParaRPr lang="en-US" sz="1950" dirty="0"/>
          </a:p>
        </p:txBody>
      </p:sp>
      <p:sp>
        <p:nvSpPr>
          <p:cNvPr id="6" name="Text 4"/>
          <p:cNvSpPr/>
          <p:nvPr/>
        </p:nvSpPr>
        <p:spPr>
          <a:xfrm>
            <a:off x="1083588" y="3463528"/>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BalancePerProduct: Balance efficiency per product owned</a:t>
            </a:r>
            <a:endParaRPr lang="en-US" sz="1550" dirty="0"/>
          </a:p>
        </p:txBody>
      </p:sp>
      <p:sp>
        <p:nvSpPr>
          <p:cNvPr id="7" name="Text 5"/>
          <p:cNvSpPr/>
          <p:nvPr/>
        </p:nvSpPr>
        <p:spPr>
          <a:xfrm>
            <a:off x="1083588" y="4168021"/>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SalaryPerProduct: Spending capacity per product</a:t>
            </a:r>
            <a:endParaRPr lang="en-US" sz="1550" dirty="0"/>
          </a:p>
        </p:txBody>
      </p:sp>
      <p:sp>
        <p:nvSpPr>
          <p:cNvPr id="8" name="Text 6"/>
          <p:cNvSpPr/>
          <p:nvPr/>
        </p:nvSpPr>
        <p:spPr>
          <a:xfrm>
            <a:off x="1083588" y="4872514"/>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BalanceToSalaryRatio: Financial health indicator</a:t>
            </a:r>
            <a:endParaRPr lang="en-US" sz="1550" dirty="0"/>
          </a:p>
        </p:txBody>
      </p:sp>
      <p:sp>
        <p:nvSpPr>
          <p:cNvPr id="9" name="Text 7"/>
          <p:cNvSpPr/>
          <p:nvPr/>
        </p:nvSpPr>
        <p:spPr>
          <a:xfrm>
            <a:off x="1083588" y="5577007"/>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LogBalance &amp; LogSalary: Log-transformed financial features</a:t>
            </a:r>
            <a:endParaRPr lang="en-US" sz="1550" dirty="0"/>
          </a:p>
        </p:txBody>
      </p:sp>
      <p:sp>
        <p:nvSpPr>
          <p:cNvPr id="10" name="Shape 8"/>
          <p:cNvSpPr/>
          <p:nvPr/>
        </p:nvSpPr>
        <p:spPr>
          <a:xfrm>
            <a:off x="5207437" y="2813090"/>
            <a:ext cx="4215408" cy="3620214"/>
          </a:xfrm>
          <a:prstGeom prst="roundRect">
            <a:avLst>
              <a:gd name="adj" fmla="val 3031"/>
            </a:avLst>
          </a:prstGeom>
          <a:solidFill>
            <a:srgbClr val="FFFCFA"/>
          </a:solidFill>
          <a:ln w="22860">
            <a:solidFill>
              <a:srgbClr val="D1C8C6"/>
            </a:solidFill>
            <a:prstDash val="solid"/>
          </a:ln>
        </p:spPr>
      </p:sp>
      <p:sp>
        <p:nvSpPr>
          <p:cNvPr id="11" name="Shape 9"/>
          <p:cNvSpPr/>
          <p:nvPr/>
        </p:nvSpPr>
        <p:spPr>
          <a:xfrm>
            <a:off x="5184577" y="2813090"/>
            <a:ext cx="91440" cy="3620214"/>
          </a:xfrm>
          <a:prstGeom prst="roundRect">
            <a:avLst>
              <a:gd name="adj" fmla="val 91163"/>
            </a:avLst>
          </a:prstGeom>
          <a:solidFill>
            <a:srgbClr val="835E54"/>
          </a:solidFill>
          <a:ln/>
        </p:spPr>
      </p:sp>
      <p:sp>
        <p:nvSpPr>
          <p:cNvPr id="12" name="Text 10"/>
          <p:cNvSpPr/>
          <p:nvPr/>
        </p:nvSpPr>
        <p:spPr>
          <a:xfrm>
            <a:off x="5497235" y="303430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Categorical Features</a:t>
            </a:r>
            <a:endParaRPr lang="en-US" sz="1950" dirty="0"/>
          </a:p>
        </p:txBody>
      </p:sp>
      <p:sp>
        <p:nvSpPr>
          <p:cNvPr id="13" name="Text 11"/>
          <p:cNvSpPr/>
          <p:nvPr/>
        </p:nvSpPr>
        <p:spPr>
          <a:xfrm>
            <a:off x="5497235" y="3463528"/>
            <a:ext cx="3704392"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AgeBand: Age groups (18-29, 30-39, 40-49, 50-59, 60+)</a:t>
            </a:r>
            <a:endParaRPr lang="en-US" sz="1550" dirty="0"/>
          </a:p>
        </p:txBody>
      </p:sp>
      <p:sp>
        <p:nvSpPr>
          <p:cNvPr id="14" name="Text 12"/>
          <p:cNvSpPr/>
          <p:nvPr/>
        </p:nvSpPr>
        <p:spPr>
          <a:xfrm>
            <a:off x="5497235" y="4168021"/>
            <a:ext cx="3704392"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TenureBand: Relationship length (New, Medium, Long)</a:t>
            </a:r>
            <a:endParaRPr lang="en-US" sz="1550" dirty="0"/>
          </a:p>
        </p:txBody>
      </p:sp>
      <p:sp>
        <p:nvSpPr>
          <p:cNvPr id="15" name="Text 13"/>
          <p:cNvSpPr/>
          <p:nvPr/>
        </p:nvSpPr>
        <p:spPr>
          <a:xfrm>
            <a:off x="5497235" y="4872514"/>
            <a:ext cx="3704392"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ActivityLevel: Engagement level (Low, Medium, High)</a:t>
            </a:r>
            <a:endParaRPr lang="en-US" sz="1550" dirty="0"/>
          </a:p>
        </p:txBody>
      </p:sp>
      <p:sp>
        <p:nvSpPr>
          <p:cNvPr id="16" name="Shape 14"/>
          <p:cNvSpPr/>
          <p:nvPr/>
        </p:nvSpPr>
        <p:spPr>
          <a:xfrm>
            <a:off x="9621203" y="2813090"/>
            <a:ext cx="4215289" cy="3620214"/>
          </a:xfrm>
          <a:prstGeom prst="roundRect">
            <a:avLst>
              <a:gd name="adj" fmla="val 3031"/>
            </a:avLst>
          </a:prstGeom>
          <a:solidFill>
            <a:srgbClr val="FFFCFA"/>
          </a:solidFill>
          <a:ln w="22860">
            <a:solidFill>
              <a:srgbClr val="D1C8C6"/>
            </a:solidFill>
            <a:prstDash val="solid"/>
          </a:ln>
        </p:spPr>
      </p:sp>
      <p:sp>
        <p:nvSpPr>
          <p:cNvPr id="17" name="Shape 15"/>
          <p:cNvSpPr/>
          <p:nvPr/>
        </p:nvSpPr>
        <p:spPr>
          <a:xfrm>
            <a:off x="9598343" y="2813090"/>
            <a:ext cx="91440" cy="3620214"/>
          </a:xfrm>
          <a:prstGeom prst="roundRect">
            <a:avLst>
              <a:gd name="adj" fmla="val 91163"/>
            </a:avLst>
          </a:prstGeom>
          <a:solidFill>
            <a:srgbClr val="835E54"/>
          </a:solidFill>
          <a:ln/>
        </p:spPr>
      </p:sp>
      <p:sp>
        <p:nvSpPr>
          <p:cNvPr id="18" name="Text 16"/>
          <p:cNvSpPr/>
          <p:nvPr/>
        </p:nvSpPr>
        <p:spPr>
          <a:xfrm>
            <a:off x="9911001" y="303430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Risk Features</a:t>
            </a:r>
            <a:endParaRPr lang="en-US" sz="1950" dirty="0"/>
          </a:p>
        </p:txBody>
      </p:sp>
      <p:sp>
        <p:nvSpPr>
          <p:cNvPr id="19" name="Text 17"/>
          <p:cNvSpPr/>
          <p:nvPr/>
        </p:nvSpPr>
        <p:spPr>
          <a:xfrm>
            <a:off x="9911001" y="3463528"/>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HighValueCustomer: Top 25% by balance or salary</a:t>
            </a:r>
            <a:endParaRPr lang="en-US" sz="1550" dirty="0"/>
          </a:p>
        </p:txBody>
      </p:sp>
      <p:sp>
        <p:nvSpPr>
          <p:cNvPr id="20" name="Text 18"/>
          <p:cNvSpPr/>
          <p:nvPr/>
        </p:nvSpPr>
        <p:spPr>
          <a:xfrm>
            <a:off x="9911001" y="4168021"/>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CustomerRiskScore: Composite risk indicator (0-1 scale)</a:t>
            </a:r>
            <a:endParaRPr lang="en-US" sz="1550" dirty="0"/>
          </a:p>
        </p:txBody>
      </p:sp>
      <p:sp>
        <p:nvSpPr>
          <p:cNvPr id="21" name="Text 19"/>
          <p:cNvSpPr/>
          <p:nvPr/>
        </p:nvSpPr>
        <p:spPr>
          <a:xfrm>
            <a:off x="9911001" y="4872514"/>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HasZeroBalance: Flag for zero balance customers</a:t>
            </a:r>
            <a:endParaRPr lang="en-US" sz="1550" dirty="0"/>
          </a:p>
        </p:txBody>
      </p:sp>
      <p:sp>
        <p:nvSpPr>
          <p:cNvPr id="22" name="Text 20"/>
          <p:cNvSpPr/>
          <p:nvPr/>
        </p:nvSpPr>
        <p:spPr>
          <a:xfrm>
            <a:off x="9911001" y="5577007"/>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IsSingleProduct: Flag for single product users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64669"/>
            <a:ext cx="6834545" cy="620078"/>
          </a:xfrm>
          <a:prstGeom prst="rect">
            <a:avLst/>
          </a:prstGeom>
          <a:noFill/>
          <a:ln/>
        </p:spPr>
        <p:txBody>
          <a:bodyPr wrap="none" lIns="0" tIns="0" rIns="0" bIns="0" rtlCol="0" anchor="t"/>
          <a:lstStyle/>
          <a:p>
            <a:pPr algn="l" indent="0" marL="0">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Exploratory Data Analysis (EDA)</a:t>
            </a:r>
            <a:endParaRPr lang="en-US" sz="3900" dirty="0"/>
          </a:p>
        </p:txBody>
      </p:sp>
      <p:sp>
        <p:nvSpPr>
          <p:cNvPr id="3" name="Text 1"/>
          <p:cNvSpPr/>
          <p:nvPr/>
        </p:nvSpPr>
        <p:spPr>
          <a:xfrm>
            <a:off x="793790" y="2181582"/>
            <a:ext cx="13042821"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4" name="Text 2"/>
          <p:cNvSpPr/>
          <p:nvPr/>
        </p:nvSpPr>
        <p:spPr>
          <a:xfrm>
            <a:off x="793790" y="292072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43728"/>
                </a:solidFill>
                <a:latin typeface="Crimson Pro Bold" pitchFamily="34" charset="0"/>
                <a:ea typeface="Crimson Pro Bold" pitchFamily="34" charset="-122"/>
                <a:cs typeface="Crimson Pro Bold" pitchFamily="34" charset="-120"/>
              </a:rPr>
              <a:t>Key Findings:</a:t>
            </a:r>
            <a:endParaRPr lang="en-US" sz="1950" dirty="0"/>
          </a:p>
        </p:txBody>
      </p:sp>
      <p:sp>
        <p:nvSpPr>
          <p:cNvPr id="5" name="Text 3"/>
          <p:cNvSpPr/>
          <p:nvPr/>
        </p:nvSpPr>
        <p:spPr>
          <a:xfrm>
            <a:off x="793790" y="3429238"/>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Overall Churn Rate: Calculated percentage of customers who churned vs. retained</a:t>
            </a:r>
            <a:endParaRPr lang="en-US" sz="1550" dirty="0"/>
          </a:p>
        </p:txBody>
      </p:sp>
      <p:sp>
        <p:nvSpPr>
          <p:cNvPr id="6" name="Text 4"/>
          <p:cNvSpPr/>
          <p:nvPr/>
        </p:nvSpPr>
        <p:spPr>
          <a:xfrm>
            <a:off x="793790" y="4133731"/>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Class Balance: Assessed whether the dataset has balanced or imbalanced target classes</a:t>
            </a:r>
            <a:endParaRPr lang="en-US" sz="1550" dirty="0"/>
          </a:p>
        </p:txBody>
      </p:sp>
      <p:sp>
        <p:nvSpPr>
          <p:cNvPr id="7" name="Text 5"/>
          <p:cNvSpPr/>
          <p:nvPr/>
        </p:nvSpPr>
        <p:spPr>
          <a:xfrm>
            <a:off x="793790" y="4838224"/>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Around 47.5% of customers have churned</a:t>
            </a:r>
            <a:endParaRPr lang="en-US" sz="1550" dirty="0"/>
          </a:p>
        </p:txBody>
      </p:sp>
      <p:sp>
        <p:nvSpPr>
          <p:cNvPr id="8" name="Text 6"/>
          <p:cNvSpPr/>
          <p:nvPr/>
        </p:nvSpPr>
        <p:spPr>
          <a:xfrm>
            <a:off x="793790" y="5225177"/>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43728"/>
                </a:solidFill>
                <a:latin typeface="Open Sans" pitchFamily="34" charset="0"/>
                <a:ea typeface="Open Sans" pitchFamily="34" charset="-122"/>
                <a:cs typeface="Open Sans" pitchFamily="34" charset="-120"/>
              </a:rPr>
              <a:t>Both males and females have similar churn patterns</a:t>
            </a:r>
            <a:endParaRPr lang="en-US" sz="1550" dirty="0"/>
          </a:p>
        </p:txBody>
      </p:sp>
      <p:pic>
        <p:nvPicPr>
          <p:cNvPr id="9" name="Image 0" descr="preencoded.png">    </p:cNvPr>
          <p:cNvPicPr>
            <a:picLocks noChangeAspect="1"/>
          </p:cNvPicPr>
          <p:nvPr/>
        </p:nvPicPr>
        <p:blipFill>
          <a:blip r:embed="rId1"/>
          <a:stretch>
            <a:fillRect/>
          </a:stretch>
        </p:blipFill>
        <p:spPr>
          <a:xfrm>
            <a:off x="7564874" y="2945606"/>
            <a:ext cx="6279356" cy="3082409"/>
          </a:xfrm>
          <a:prstGeom prst="rect">
            <a:avLst/>
          </a:prstGeom>
        </p:spPr>
      </p:pic>
      <p:sp>
        <p:nvSpPr>
          <p:cNvPr id="10" name="Text 7"/>
          <p:cNvSpPr/>
          <p:nvPr/>
        </p:nvSpPr>
        <p:spPr>
          <a:xfrm>
            <a:off x="7564874" y="6251258"/>
            <a:ext cx="6279356" cy="635079"/>
          </a:xfrm>
          <a:prstGeom prst="rect">
            <a:avLst/>
          </a:prstGeom>
          <a:noFill/>
          <a:ln/>
        </p:spPr>
        <p:txBody>
          <a:bodyPr wrap="square" lIns="0" tIns="0" rIns="0" bIns="0" rtlCol="0" anchor="t"/>
          <a:lstStyle/>
          <a:p>
            <a:pPr algn="l" indent="0" marL="0">
              <a:lnSpc>
                <a:spcPts val="2500"/>
              </a:lnSpc>
              <a:buNone/>
            </a:pPr>
            <a:r>
              <a:rPr lang="en-US" sz="1550" dirty="0">
                <a:solidFill>
                  <a:srgbClr val="443728"/>
                </a:solidFill>
                <a:latin typeface="Open Sans" pitchFamily="34" charset="0"/>
                <a:ea typeface="Open Sans" pitchFamily="34" charset="-122"/>
                <a:cs typeface="Open Sans" pitchFamily="34" charset="-120"/>
              </a:rPr>
              <a:t>Younger (18–29) age groups churn more. Middle-aged groups (30–59) have higher retention. Age impacts churn</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2025-08-08T06:38:50Z</dcterms:created>
  <dcterms:modified xsi:type="dcterms:W3CDTF">2025-08-08T06:38:50Z</dcterms:modified>
</cp:coreProperties>
</file>